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6" r:id="rId2"/>
    <p:sldId id="257" r:id="rId3"/>
    <p:sldId id="301" r:id="rId4"/>
    <p:sldId id="303" r:id="rId5"/>
    <p:sldId id="305" r:id="rId6"/>
    <p:sldId id="304" r:id="rId7"/>
    <p:sldId id="308" r:id="rId8"/>
    <p:sldId id="306" r:id="rId9"/>
    <p:sldId id="314" r:id="rId10"/>
    <p:sldId id="315" r:id="rId11"/>
    <p:sldId id="317" r:id="rId12"/>
    <p:sldId id="307" r:id="rId13"/>
    <p:sldId id="318" r:id="rId14"/>
    <p:sldId id="310" r:id="rId15"/>
    <p:sldId id="311" r:id="rId16"/>
    <p:sldId id="324" r:id="rId17"/>
    <p:sldId id="312" r:id="rId18"/>
    <p:sldId id="302" r:id="rId19"/>
    <p:sldId id="313" r:id="rId20"/>
    <p:sldId id="298" r:id="rId21"/>
    <p:sldId id="319" r:id="rId22"/>
    <p:sldId id="320" r:id="rId23"/>
    <p:sldId id="321" r:id="rId24"/>
    <p:sldId id="299" r:id="rId25"/>
    <p:sldId id="322" r:id="rId26"/>
    <p:sldId id="323" r:id="rId27"/>
    <p:sldId id="297" r:id="rId28"/>
    <p:sldId id="300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2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ECE54D-1EF1-4A93-91AF-E2C4638183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F01542-794C-4FB0-8C30-637128E85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0F48B5-D088-478D-93CA-9187415D1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75CEC2-4F46-4FE9-A55F-6F7A21FE0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8F66AE-A957-454A-96DA-CECAE907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805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DE2593-3B1E-4EEA-A155-7FE3E7559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11F21D-58FD-4F60-9C20-BFEC208C00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33852E-1039-4542-A1B6-D199C8C34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64BF67-E35B-4EDE-B7B7-F4C7C6B99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B8786B-D030-4FF5-8AF7-D2B9A52D0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767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7C24217-9954-48DA-9DC6-B8A9031E85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B09D32-375F-4E78-ACFE-14CF7B8E7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4BFB76-1FDC-4025-8624-B9C7B242B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1F0DA1-D00D-412A-8B49-D5FB5B17F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9DDC4A-A645-44FC-B674-E0920EEBB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37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D3556-AD2C-466C-AFF1-281220923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24015B-94A4-4328-8122-43477C1B4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987C31-5C9D-46F3-AA7A-7EEF3A09F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A4690B-9FEE-4887-A467-503AE5E24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C88F1D-DD83-43D9-B982-376E99974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105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1338F-62E0-430D-8B52-A6A1D3314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A546A3-6112-426C-B27C-11F2DAD99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014328-D3B6-4084-A96C-4914751B9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A8875B-F4DC-43A1-B88D-DC6D05853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B91838-8625-496D-98E1-24C43FA4D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08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2933CB-3AE3-4872-A8E8-7F4D8B6A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459DE4-00D4-401B-8890-9FEFF410DB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6E59C9-F68F-4102-A735-F54BF44221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1D1746-80B5-49F5-A512-82C633CB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3D5CFA-D023-434B-956A-07F97C22B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50C6C9-7779-4BA0-9396-D2AF3742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02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D3506-65CE-4CA3-BF0A-06B334F3B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E88312-B154-434C-98E4-957664DF1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2919DA-631A-4AC3-826E-8C16B58D5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4D5F1C8-817B-4A33-9095-2F20346A23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CD69769-E743-4A02-A9E1-9978A4D9AB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BBE702-2004-40AA-A089-4554FF87A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C62C2A-9256-46BE-A969-06AED9D46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FC9037-F9A4-4079-9350-F490E68AC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191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8F332E-3589-429E-ADAA-33914833D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9916B6-9CC0-460F-806F-8D91C0B69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60069F-3F23-40A4-878A-A6D5019CC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EF43D0-2D75-4E33-9129-C8EFFE7FB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0812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41BA67-303E-4E7C-AF55-065F857C9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BC75CF-B76C-4410-BEDB-B1DF8988C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9B7044-A8A7-4867-9995-3CCA66ABD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713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2B003A-EC68-4A5E-8F71-1B90795FB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A7210F-3459-436C-9D5B-1753B30C4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F2F77A0-B40C-4641-9981-674FF56DC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631586-153C-4F30-8694-4AD64DA95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545188-B296-4893-8E08-D0E187AE5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393D5A-96B7-4153-AB62-D232234EF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45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6B685B-B6CF-4C12-A5EC-CEE4CF146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52A4A0-8576-4D9E-80B3-7BD11CC77B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929837-EE7A-4CFD-99C8-24A194F99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58FE41-1AE6-440E-B6F7-64FCF8AF2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7A9022-6177-4DCB-8E97-B3BA66FEE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1D3A44-24B9-460D-9A1C-00D69E8A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12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531EC8D-8E43-4EAD-8C18-B6C28FAD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54C63D-76E4-49DB-AEBE-12A6B7A36A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DA1FBC-F74B-40DD-9C0B-FA7C2399C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2EAF0-FF3A-4BDF-BCB7-82D6812D32E9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C98595-D91D-48F1-A4F9-E01088801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4C7B60-BF3F-4A8D-8C05-5CB102C6AF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6A447-CE25-4272-8BB2-518A6DC63F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794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youtube.com/watch?v=MPU2HistivI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77617-624F-9B12-6A28-5EB661BA7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00B0F0"/>
                </a:solidFill>
              </a:rPr>
              <a:t>YOLO</a:t>
            </a:r>
            <a:br>
              <a:rPr lang="ko-KR" altLang="en-US" dirty="0">
                <a:solidFill>
                  <a:srgbClr val="00B0F0"/>
                </a:solidFill>
              </a:rPr>
            </a:br>
            <a:endParaRPr kumimoji="1" lang="ko-Kore-KR" altLang="en-US" dirty="0"/>
          </a:p>
        </p:txBody>
      </p:sp>
      <p:pic>
        <p:nvPicPr>
          <p:cNvPr id="4" name="Picture 2" descr="한림대학교Hallym University - YouTube">
            <a:extLst>
              <a:ext uri="{FF2B5EF4-FFF2-40B4-BE49-F238E27FC236}">
                <a16:creationId xmlns:a16="http://schemas.microsoft.com/office/drawing/2014/main" id="{9B3A9582-EBAB-8941-8902-2FA59211C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직선 연결선 4">
            <a:extLst>
              <a:ext uri="{FF2B5EF4-FFF2-40B4-BE49-F238E27FC236}">
                <a16:creationId xmlns:a16="http://schemas.microsoft.com/office/drawing/2014/main" id="{7E8F31A9-5DD9-8FC0-A96C-993A612F1841}"/>
              </a:ext>
            </a:extLst>
          </p:cNvPr>
          <p:cNvCxnSpPr>
            <a:cxnSpLocks/>
          </p:cNvCxnSpPr>
          <p:nvPr/>
        </p:nvCxnSpPr>
        <p:spPr>
          <a:xfrm>
            <a:off x="2746871" y="2707089"/>
            <a:ext cx="6698255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5F3ED1-F15E-CCEA-E5EA-447C664232A7}"/>
              </a:ext>
            </a:extLst>
          </p:cNvPr>
          <p:cNvSpPr txBox="1"/>
          <p:nvPr/>
        </p:nvSpPr>
        <p:spPr>
          <a:xfrm>
            <a:off x="3591860" y="2744858"/>
            <a:ext cx="50082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00B0F0"/>
                </a:solidFill>
              </a:rPr>
              <a:t>You Only Look Once:</a:t>
            </a:r>
          </a:p>
          <a:p>
            <a:pPr algn="ctr"/>
            <a:r>
              <a:rPr lang="en-US" altLang="ko-KR" sz="2000" dirty="0">
                <a:solidFill>
                  <a:srgbClr val="00B0F0"/>
                </a:solidFill>
              </a:rPr>
              <a:t>Unified, Real-Time Object Detection</a:t>
            </a:r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DC0E4387-3292-1669-2699-1731208ED2AE}"/>
              </a:ext>
            </a:extLst>
          </p:cNvPr>
          <p:cNvSpPr txBox="1">
            <a:spLocks/>
          </p:cNvSpPr>
          <p:nvPr/>
        </p:nvSpPr>
        <p:spPr>
          <a:xfrm>
            <a:off x="1741587" y="3490513"/>
            <a:ext cx="870882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dirty="0">
                <a:solidFill>
                  <a:srgbClr val="00B0F0"/>
                </a:solidFill>
              </a:rPr>
              <a:t>Joseph Redmon, Santosh </a:t>
            </a:r>
            <a:r>
              <a:rPr lang="en-US" altLang="ko-KR" sz="1100" dirty="0" err="1">
                <a:solidFill>
                  <a:srgbClr val="00B0F0"/>
                </a:solidFill>
              </a:rPr>
              <a:t>Divvala</a:t>
            </a:r>
            <a:r>
              <a:rPr lang="en-US" altLang="ko-KR" sz="1100" dirty="0">
                <a:solidFill>
                  <a:srgbClr val="00B0F0"/>
                </a:solidFill>
              </a:rPr>
              <a:t>, Ross </a:t>
            </a:r>
            <a:r>
              <a:rPr lang="en-US" altLang="ko-KR" sz="1100" dirty="0" err="1">
                <a:solidFill>
                  <a:srgbClr val="00B0F0"/>
                </a:solidFill>
              </a:rPr>
              <a:t>Girshick</a:t>
            </a:r>
            <a:r>
              <a:rPr lang="en-US" altLang="ko-KR" sz="1100" dirty="0">
                <a:solidFill>
                  <a:srgbClr val="00B0F0"/>
                </a:solidFill>
              </a:rPr>
              <a:t>, Ali Farhadi</a:t>
            </a:r>
          </a:p>
          <a:p>
            <a:r>
              <a:rPr lang="en-US" altLang="ko-KR" sz="1100" dirty="0">
                <a:solidFill>
                  <a:srgbClr val="00B0F0"/>
                </a:solidFill>
              </a:rPr>
              <a:t>University of Washington, Allen Institute for AI, Facebook AI Research</a:t>
            </a:r>
            <a:endParaRPr lang="ko-KR" altLang="en-US" sz="1100" dirty="0">
              <a:solidFill>
                <a:srgbClr val="00B0F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E5A2BAF-C61B-4478-812C-1A3D3C7A8F81}"/>
              </a:ext>
            </a:extLst>
          </p:cNvPr>
          <p:cNvSpPr/>
          <p:nvPr/>
        </p:nvSpPr>
        <p:spPr>
          <a:xfrm>
            <a:off x="5637403" y="528202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ko-KR" b="1" dirty="0">
                <a:solidFill>
                  <a:srgbClr val="00B0F0"/>
                </a:solidFill>
                <a:latin typeface="+mj-ea"/>
              </a:rPr>
              <a:t>Younghoon Na</a:t>
            </a:r>
          </a:p>
          <a:p>
            <a:pPr algn="r"/>
            <a:r>
              <a:rPr lang="en-US" altLang="ko-KR" b="1" dirty="0">
                <a:solidFill>
                  <a:srgbClr val="00B0F0"/>
                </a:solidFill>
                <a:latin typeface="+mj-ea"/>
              </a:rPr>
              <a:t>Email : nayounghoon0223@gmail.com</a:t>
            </a:r>
          </a:p>
          <a:p>
            <a:pPr algn="r"/>
            <a:r>
              <a:rPr lang="en-US" altLang="ko-KR" b="1" dirty="0" err="1">
                <a:solidFill>
                  <a:srgbClr val="00B0F0"/>
                </a:solidFill>
                <a:latin typeface="+mj-ea"/>
              </a:rPr>
              <a:t>Github</a:t>
            </a:r>
            <a:r>
              <a:rPr lang="en-US" altLang="ko-KR" b="1" dirty="0">
                <a:solidFill>
                  <a:srgbClr val="00B0F0"/>
                </a:solidFill>
                <a:latin typeface="+mj-ea"/>
              </a:rPr>
              <a:t> : younghoonNa@github.com</a:t>
            </a:r>
          </a:p>
        </p:txBody>
      </p:sp>
    </p:spTree>
    <p:extLst>
      <p:ext uri="{BB962C8B-B14F-4D97-AF65-F5344CB8AC3E}">
        <p14:creationId xmlns:p14="http://schemas.microsoft.com/office/powerpoint/2010/main" val="1446477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YOLO 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033DA30-1E81-44C8-810F-A2C62F267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9" y="1404927"/>
            <a:ext cx="4153480" cy="263879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77348DF-88B3-4EC4-81ED-0102171D7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965" y="1571637"/>
            <a:ext cx="4277322" cy="23053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30F59F-B521-4762-8490-D5AD0ECCD9A6}"/>
              </a:ext>
            </a:extLst>
          </p:cNvPr>
          <p:cNvSpPr txBox="1"/>
          <p:nvPr/>
        </p:nvSpPr>
        <p:spPr>
          <a:xfrm>
            <a:off x="552275" y="4465492"/>
            <a:ext cx="10108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b="1" dirty="0">
                <a:solidFill>
                  <a:srgbClr val="00B0F0"/>
                </a:solidFill>
              </a:rPr>
              <a:t>FPS</a:t>
            </a:r>
            <a:r>
              <a:rPr lang="en-US" altLang="ko-KR" sz="1400" dirty="0">
                <a:solidFill>
                  <a:srgbClr val="00B0F0"/>
                </a:solidFill>
              </a:rPr>
              <a:t> mean Frame Rate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rgbClr val="00B0F0"/>
                </a:solidFill>
              </a:rPr>
              <a:t>GPU : TITAN X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E16725-1602-4760-81EF-DAD9EF621C70}"/>
              </a:ext>
            </a:extLst>
          </p:cNvPr>
          <p:cNvSpPr/>
          <p:nvPr/>
        </p:nvSpPr>
        <p:spPr>
          <a:xfrm>
            <a:off x="6384021" y="1996580"/>
            <a:ext cx="1043501" cy="20972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39A00C-5BCA-48DA-885C-24B0C593CF09}"/>
              </a:ext>
            </a:extLst>
          </p:cNvPr>
          <p:cNvSpPr/>
          <p:nvPr/>
        </p:nvSpPr>
        <p:spPr>
          <a:xfrm>
            <a:off x="8493154" y="1996579"/>
            <a:ext cx="1043501" cy="20972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1207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YOLO 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09A0C1E-51B9-4C50-9809-38D73A5CF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000" y="1295102"/>
            <a:ext cx="7475726" cy="329638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A02C350-6583-4117-8D8A-36226147FB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999" y="4554357"/>
            <a:ext cx="9793067" cy="210531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04F2DFA-9568-430B-A8D1-CD4C40B8B109}"/>
              </a:ext>
            </a:extLst>
          </p:cNvPr>
          <p:cNvSpPr/>
          <p:nvPr/>
        </p:nvSpPr>
        <p:spPr>
          <a:xfrm>
            <a:off x="4107308" y="1289390"/>
            <a:ext cx="59264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00B0F0"/>
                </a:solidFill>
              </a:rPr>
              <a:t>Train Data : </a:t>
            </a:r>
            <a:r>
              <a:rPr lang="en-US" altLang="ko-KR" dirty="0">
                <a:solidFill>
                  <a:srgbClr val="00B0F0"/>
                </a:solidFill>
              </a:rPr>
              <a:t>PASCAL VOC 2007</a:t>
            </a:r>
          </a:p>
          <a:p>
            <a:r>
              <a:rPr lang="en-US" altLang="ko-KR" dirty="0">
                <a:solidFill>
                  <a:srgbClr val="00B0F0"/>
                </a:solidFill>
              </a:rPr>
              <a:t>Precision : </a:t>
            </a:r>
            <a:r>
              <a:rPr lang="ko-KR" altLang="en-US" dirty="0">
                <a:solidFill>
                  <a:srgbClr val="00B0F0"/>
                </a:solidFill>
              </a:rPr>
              <a:t>모델이 </a:t>
            </a:r>
            <a:r>
              <a:rPr lang="en-US" altLang="ko-KR" dirty="0">
                <a:solidFill>
                  <a:srgbClr val="00B0F0"/>
                </a:solidFill>
              </a:rPr>
              <a:t>True</a:t>
            </a:r>
            <a:r>
              <a:rPr lang="ko-KR" altLang="en-US" dirty="0">
                <a:solidFill>
                  <a:srgbClr val="00B0F0"/>
                </a:solidFill>
              </a:rPr>
              <a:t>라 예측하였을 때 실제 </a:t>
            </a:r>
            <a:r>
              <a:rPr lang="en-US" altLang="ko-KR" dirty="0">
                <a:solidFill>
                  <a:srgbClr val="00B0F0"/>
                </a:solidFill>
              </a:rPr>
              <a:t>True </a:t>
            </a:r>
            <a:r>
              <a:rPr lang="ko-KR" altLang="en-US" dirty="0">
                <a:solidFill>
                  <a:srgbClr val="00B0F0"/>
                </a:solidFill>
              </a:rPr>
              <a:t>비율</a:t>
            </a:r>
            <a:endParaRPr lang="en-US" altLang="ko-KR" dirty="0">
              <a:solidFill>
                <a:srgbClr val="00B0F0"/>
              </a:solidFill>
            </a:endParaRPr>
          </a:p>
          <a:p>
            <a:r>
              <a:rPr lang="en-US" altLang="ko-KR" dirty="0">
                <a:solidFill>
                  <a:srgbClr val="00B0F0"/>
                </a:solidFill>
              </a:rPr>
              <a:t>Recall :  </a:t>
            </a:r>
            <a:r>
              <a:rPr lang="ko-KR" altLang="en-US" dirty="0">
                <a:solidFill>
                  <a:srgbClr val="00B0F0"/>
                </a:solidFill>
              </a:rPr>
              <a:t>실제 값이 </a:t>
            </a:r>
            <a:r>
              <a:rPr lang="en-US" altLang="ko-KR" dirty="0">
                <a:solidFill>
                  <a:srgbClr val="00B0F0"/>
                </a:solidFill>
              </a:rPr>
              <a:t>True</a:t>
            </a:r>
            <a:r>
              <a:rPr lang="ko-KR" altLang="en-US" dirty="0">
                <a:solidFill>
                  <a:srgbClr val="00B0F0"/>
                </a:solidFill>
              </a:rPr>
              <a:t>일 때 모델의 </a:t>
            </a:r>
            <a:r>
              <a:rPr lang="en-US" altLang="ko-KR" dirty="0">
                <a:solidFill>
                  <a:srgbClr val="00B0F0"/>
                </a:solidFill>
              </a:rPr>
              <a:t>True </a:t>
            </a:r>
            <a:r>
              <a:rPr lang="ko-KR" altLang="en-US" dirty="0">
                <a:solidFill>
                  <a:srgbClr val="00B0F0"/>
                </a:solidFill>
              </a:rPr>
              <a:t>비율</a:t>
            </a:r>
            <a:endParaRPr lang="en-US" altLang="ko-KR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02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YOLO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oU (Intersection over Union) - Hasty visionAI Wiki">
            <a:extLst>
              <a:ext uri="{FF2B5EF4-FFF2-40B4-BE49-F238E27FC236}">
                <a16:creationId xmlns:a16="http://schemas.microsoft.com/office/drawing/2014/main" id="{F1BE1C0D-09D1-41B5-8F25-4B9E72259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5060" y="3108942"/>
            <a:ext cx="4479745" cy="1663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040EE10-C83B-4A13-A331-549517DA4C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9032" y="1679631"/>
            <a:ext cx="4801270" cy="4467849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F2C216D5-D2BD-4399-9C6D-AC361F641C0B}"/>
              </a:ext>
            </a:extLst>
          </p:cNvPr>
          <p:cNvGrpSpPr/>
          <p:nvPr/>
        </p:nvGrpSpPr>
        <p:grpSpPr>
          <a:xfrm>
            <a:off x="1633448" y="6483438"/>
            <a:ext cx="2562582" cy="333422"/>
            <a:chOff x="1633448" y="6483438"/>
            <a:chExt cx="2562582" cy="33342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A2471E9-B29A-408D-85ED-6CFA581542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33448" y="6502491"/>
              <a:ext cx="1286054" cy="314369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3934288C-913B-4E50-8695-6A8A3C02B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19502" y="6483438"/>
              <a:ext cx="1276528" cy="333422"/>
            </a:xfrm>
            <a:prstGeom prst="rect">
              <a:avLst/>
            </a:prstGeom>
          </p:spPr>
        </p:pic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FE6A0240-3340-453B-86AC-7A5CD047BA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14206" y="6122919"/>
            <a:ext cx="1467494" cy="431306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0D31373-C2BE-42DE-902D-9CB2855BE344}"/>
              </a:ext>
            </a:extLst>
          </p:cNvPr>
          <p:cNvCxnSpPr/>
          <p:nvPr/>
        </p:nvCxnSpPr>
        <p:spPr>
          <a:xfrm>
            <a:off x="2676525" y="6117207"/>
            <a:ext cx="0" cy="360519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3BD3B40-909B-4315-AA38-130703C32CA4}"/>
              </a:ext>
            </a:extLst>
          </p:cNvPr>
          <p:cNvSpPr/>
          <p:nvPr/>
        </p:nvSpPr>
        <p:spPr>
          <a:xfrm>
            <a:off x="1633448" y="6496779"/>
            <a:ext cx="2652156" cy="316905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F0D1E91-2BD5-4D48-A356-D8D7F3F02765}"/>
              </a:ext>
            </a:extLst>
          </p:cNvPr>
          <p:cNvCxnSpPr>
            <a:endCxn id="13" idx="1"/>
          </p:cNvCxnSpPr>
          <p:nvPr/>
        </p:nvCxnSpPr>
        <p:spPr>
          <a:xfrm>
            <a:off x="3000375" y="6117207"/>
            <a:ext cx="1513831" cy="221365"/>
          </a:xfrm>
          <a:prstGeom prst="bentConnector3">
            <a:avLst>
              <a:gd name="adj1" fmla="val -965"/>
            </a:avLst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421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YOLO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7AC5E66A-9532-44C1-9549-0BE8CF023C9B}"/>
              </a:ext>
            </a:extLst>
          </p:cNvPr>
          <p:cNvGrpSpPr/>
          <p:nvPr/>
        </p:nvGrpSpPr>
        <p:grpSpPr>
          <a:xfrm>
            <a:off x="610999" y="2341530"/>
            <a:ext cx="10421804" cy="2174940"/>
            <a:chOff x="610999" y="3556795"/>
            <a:chExt cx="10421804" cy="217494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AA4CB76-DD1D-4CB8-B53F-7C41C1DA3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999" y="4664786"/>
              <a:ext cx="10421804" cy="1066949"/>
            </a:xfrm>
            <a:prstGeom prst="rect">
              <a:avLst/>
            </a:prstGeom>
          </p:spPr>
        </p:pic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B359B3C-E342-4B0E-A936-0DEC00194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08196" y="3664867"/>
              <a:ext cx="1276528" cy="362001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DC68E40-D849-4459-9174-265A878F03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62155" y="3556795"/>
              <a:ext cx="447689" cy="470073"/>
            </a:xfrm>
            <a:prstGeom prst="rect">
              <a:avLst/>
            </a:prstGeom>
          </p:spPr>
        </p:pic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DA9EBD8E-F060-44A4-ACEC-8C68A8FDBEEA}"/>
                </a:ext>
              </a:extLst>
            </p:cNvPr>
            <p:cNvSpPr/>
            <p:nvPr/>
          </p:nvSpPr>
          <p:spPr>
            <a:xfrm>
              <a:off x="914400" y="4991100"/>
              <a:ext cx="2705100" cy="504825"/>
            </a:xfrm>
            <a:prstGeom prst="round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55C6ACF6-DB9B-409F-93D9-008C9B0477F9}"/>
                </a:ext>
              </a:extLst>
            </p:cNvPr>
            <p:cNvSpPr/>
            <p:nvPr/>
          </p:nvSpPr>
          <p:spPr>
            <a:xfrm>
              <a:off x="3922902" y="4895850"/>
              <a:ext cx="3306573" cy="695325"/>
            </a:xfrm>
            <a:prstGeom prst="round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979ADF86-7E60-40FF-A250-09AF866BFE0A}"/>
                </a:ext>
              </a:extLst>
            </p:cNvPr>
            <p:cNvCxnSpPr/>
            <p:nvPr/>
          </p:nvCxnSpPr>
          <p:spPr>
            <a:xfrm>
              <a:off x="2286000" y="4124325"/>
              <a:ext cx="0" cy="866775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E930779A-3347-4E8A-BA2B-556C10A8099A}"/>
                </a:ext>
              </a:extLst>
            </p:cNvPr>
            <p:cNvCxnSpPr/>
            <p:nvPr/>
          </p:nvCxnSpPr>
          <p:spPr>
            <a:xfrm>
              <a:off x="5576188" y="4026868"/>
              <a:ext cx="0" cy="866775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50219942-4850-49A1-866D-40E955B629FB}"/>
              </a:ext>
            </a:extLst>
          </p:cNvPr>
          <p:cNvCxnSpPr/>
          <p:nvPr/>
        </p:nvCxnSpPr>
        <p:spPr>
          <a:xfrm>
            <a:off x="4829175" y="4280660"/>
            <a:ext cx="0" cy="88189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3AAC403-AF9F-4A46-B270-062F42A2C7DB}"/>
              </a:ext>
            </a:extLst>
          </p:cNvPr>
          <p:cNvSpPr/>
          <p:nvPr/>
        </p:nvSpPr>
        <p:spPr>
          <a:xfrm>
            <a:off x="4134998" y="5162550"/>
            <a:ext cx="36840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00B0F0"/>
                </a:solidFill>
              </a:rPr>
              <a:t>If contain object: </a:t>
            </a:r>
            <a:r>
              <a:rPr lang="en-US" altLang="ko-KR" b="1" dirty="0" err="1">
                <a:solidFill>
                  <a:srgbClr val="00B0F0"/>
                </a:solidFill>
              </a:rPr>
              <a:t>Pr</a:t>
            </a:r>
            <a:r>
              <a:rPr lang="en-US" altLang="ko-KR" b="1" dirty="0">
                <a:solidFill>
                  <a:srgbClr val="00B0F0"/>
                </a:solidFill>
              </a:rPr>
              <a:t>(object) = 1</a:t>
            </a:r>
          </a:p>
          <a:p>
            <a:r>
              <a:rPr lang="en-US" altLang="ko-KR" b="1" dirty="0">
                <a:solidFill>
                  <a:srgbClr val="00B0F0"/>
                </a:solidFill>
              </a:rPr>
              <a:t>   else : </a:t>
            </a:r>
            <a:r>
              <a:rPr lang="en-US" altLang="ko-KR" b="1" dirty="0" err="1">
                <a:solidFill>
                  <a:srgbClr val="00B0F0"/>
                </a:solidFill>
              </a:rPr>
              <a:t>Pr</a:t>
            </a:r>
            <a:r>
              <a:rPr lang="en-US" altLang="ko-KR" b="1" dirty="0">
                <a:solidFill>
                  <a:srgbClr val="00B0F0"/>
                </a:solidFill>
              </a:rPr>
              <a:t>(object) = 0</a:t>
            </a:r>
          </a:p>
        </p:txBody>
      </p:sp>
    </p:spTree>
    <p:extLst>
      <p:ext uri="{BB962C8B-B14F-4D97-AF65-F5344CB8AC3E}">
        <p14:creationId xmlns:p14="http://schemas.microsoft.com/office/powerpoint/2010/main" val="3336423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Unified Detection - Training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34DE77D-9C6D-475A-999B-D84AF519A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9" y="2290284"/>
            <a:ext cx="6021961" cy="252669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68BBD99-32D1-4797-A037-79059D1C1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2960" y="2822631"/>
            <a:ext cx="5506218" cy="1886213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6B40283F-A834-480B-9EC1-8EC2EF4447ED}"/>
              </a:ext>
            </a:extLst>
          </p:cNvPr>
          <p:cNvCxnSpPr/>
          <p:nvPr/>
        </p:nvCxnSpPr>
        <p:spPr>
          <a:xfrm>
            <a:off x="1501629" y="4546833"/>
            <a:ext cx="0" cy="68789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A2A7123F-51DE-4047-AFC1-933F81347A1F}"/>
              </a:ext>
            </a:extLst>
          </p:cNvPr>
          <p:cNvCxnSpPr/>
          <p:nvPr/>
        </p:nvCxnSpPr>
        <p:spPr>
          <a:xfrm>
            <a:off x="2174147" y="4546832"/>
            <a:ext cx="0" cy="68789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ECBA8DB-CA8C-4939-B4BD-3F54A9FA4797}"/>
              </a:ext>
            </a:extLst>
          </p:cNvPr>
          <p:cNvCxnSpPr>
            <a:cxnSpLocks/>
          </p:cNvCxnSpPr>
          <p:nvPr/>
        </p:nvCxnSpPr>
        <p:spPr>
          <a:xfrm>
            <a:off x="2803321" y="4816981"/>
            <a:ext cx="0" cy="41774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4C9525AE-C480-4C1C-9C43-6596A9A7E1C8}"/>
              </a:ext>
            </a:extLst>
          </p:cNvPr>
          <p:cNvCxnSpPr>
            <a:cxnSpLocks/>
          </p:cNvCxnSpPr>
          <p:nvPr/>
        </p:nvCxnSpPr>
        <p:spPr>
          <a:xfrm>
            <a:off x="3457662" y="4816981"/>
            <a:ext cx="0" cy="41774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38A1E7F-FA82-4973-B232-AC4B2C4DCC26}"/>
              </a:ext>
            </a:extLst>
          </p:cNvPr>
          <p:cNvCxnSpPr>
            <a:cxnSpLocks/>
          </p:cNvCxnSpPr>
          <p:nvPr/>
        </p:nvCxnSpPr>
        <p:spPr>
          <a:xfrm>
            <a:off x="4120392" y="4648897"/>
            <a:ext cx="0" cy="58583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CD1FAD3-5352-45A7-A9B5-D15307E5E714}"/>
              </a:ext>
            </a:extLst>
          </p:cNvPr>
          <p:cNvCxnSpPr>
            <a:cxnSpLocks/>
          </p:cNvCxnSpPr>
          <p:nvPr/>
        </p:nvCxnSpPr>
        <p:spPr>
          <a:xfrm>
            <a:off x="4783123" y="4450183"/>
            <a:ext cx="0" cy="78454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E377EACE-4A06-4594-A9AE-543BC65338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612485"/>
              </p:ext>
            </p:extLst>
          </p:nvPr>
        </p:nvGraphicFramePr>
        <p:xfrm>
          <a:off x="1226051" y="5372263"/>
          <a:ext cx="382561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7603">
                  <a:extLst>
                    <a:ext uri="{9D8B030D-6E8A-4147-A177-3AD203B41FA5}">
                      <a16:colId xmlns:a16="http://schemas.microsoft.com/office/drawing/2014/main" val="3997074990"/>
                    </a:ext>
                  </a:extLst>
                </a:gridCol>
                <a:gridCol w="637603">
                  <a:extLst>
                    <a:ext uri="{9D8B030D-6E8A-4147-A177-3AD203B41FA5}">
                      <a16:colId xmlns:a16="http://schemas.microsoft.com/office/drawing/2014/main" val="796072620"/>
                    </a:ext>
                  </a:extLst>
                </a:gridCol>
                <a:gridCol w="637603">
                  <a:extLst>
                    <a:ext uri="{9D8B030D-6E8A-4147-A177-3AD203B41FA5}">
                      <a16:colId xmlns:a16="http://schemas.microsoft.com/office/drawing/2014/main" val="4219505734"/>
                    </a:ext>
                  </a:extLst>
                </a:gridCol>
                <a:gridCol w="637603">
                  <a:extLst>
                    <a:ext uri="{9D8B030D-6E8A-4147-A177-3AD203B41FA5}">
                      <a16:colId xmlns:a16="http://schemas.microsoft.com/office/drawing/2014/main" val="2883353023"/>
                    </a:ext>
                  </a:extLst>
                </a:gridCol>
                <a:gridCol w="637603">
                  <a:extLst>
                    <a:ext uri="{9D8B030D-6E8A-4147-A177-3AD203B41FA5}">
                      <a16:colId xmlns:a16="http://schemas.microsoft.com/office/drawing/2014/main" val="4054680583"/>
                    </a:ext>
                  </a:extLst>
                </a:gridCol>
                <a:gridCol w="637603">
                  <a:extLst>
                    <a:ext uri="{9D8B030D-6E8A-4147-A177-3AD203B41FA5}">
                      <a16:colId xmlns:a16="http://schemas.microsoft.com/office/drawing/2014/main" val="8508992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rgbClr val="00B0F0"/>
                          </a:solidFill>
                        </a:rPr>
                        <a:t>1</a:t>
                      </a:r>
                      <a:endParaRPr lang="ko-KR" altLang="en-US" dirty="0">
                        <a:ln>
                          <a:solidFill>
                            <a:srgbClr val="00B0F0"/>
                          </a:solidFill>
                        </a:ln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rgbClr val="00B0F0"/>
                          </a:solidFill>
                        </a:rPr>
                        <a:t>1</a:t>
                      </a:r>
                      <a:endParaRPr lang="ko-KR" altLang="en-US" dirty="0">
                        <a:ln>
                          <a:solidFill>
                            <a:srgbClr val="00B0F0"/>
                          </a:solidFill>
                        </a:ln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rgbClr val="00B0F0"/>
                          </a:solidFill>
                        </a:rPr>
                        <a:t>4</a:t>
                      </a:r>
                      <a:endParaRPr lang="ko-KR" altLang="en-US" dirty="0">
                        <a:ln>
                          <a:solidFill>
                            <a:srgbClr val="00B0F0"/>
                          </a:solidFill>
                        </a:ln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rgbClr val="00B0F0"/>
                          </a:solidFill>
                        </a:rPr>
                        <a:t>10</a:t>
                      </a:r>
                      <a:endParaRPr lang="ko-KR" altLang="en-US" dirty="0">
                        <a:ln>
                          <a:solidFill>
                            <a:srgbClr val="00B0F0"/>
                          </a:solidFill>
                        </a:ln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rgbClr val="00B0F0"/>
                          </a:solidFill>
                        </a:rPr>
                        <a:t>6</a:t>
                      </a:r>
                      <a:endParaRPr lang="ko-KR" altLang="en-US" dirty="0">
                        <a:ln>
                          <a:solidFill>
                            <a:srgbClr val="00B0F0"/>
                          </a:solidFill>
                        </a:ln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rgbClr val="00B0F0"/>
                          </a:solidFill>
                        </a:rPr>
                        <a:t>2</a:t>
                      </a:r>
                      <a:endParaRPr lang="ko-KR" altLang="en-US" dirty="0">
                        <a:ln>
                          <a:solidFill>
                            <a:srgbClr val="00B0F0"/>
                          </a:solidFill>
                        </a:ln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801172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id="{8E94D1EA-ABB8-458C-90F6-15BC7333B2DF}"/>
              </a:ext>
            </a:extLst>
          </p:cNvPr>
          <p:cNvSpPr/>
          <p:nvPr/>
        </p:nvSpPr>
        <p:spPr>
          <a:xfrm>
            <a:off x="1226051" y="5880559"/>
            <a:ext cx="18120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rgbClr val="00B0F0"/>
                  </a:solidFill>
                </a:ln>
                <a:solidFill>
                  <a:srgbClr val="00B0F0"/>
                </a:solidFill>
              </a:rPr>
              <a:t>Conv Layer : 24</a:t>
            </a:r>
          </a:p>
          <a:p>
            <a:pPr algn="ctr"/>
            <a:r>
              <a:rPr lang="en-US" altLang="ko-KR" dirty="0">
                <a:ln>
                  <a:solidFill>
                    <a:srgbClr val="00B0F0"/>
                  </a:solidFill>
                </a:ln>
                <a:solidFill>
                  <a:srgbClr val="00B0F0"/>
                </a:solidFill>
              </a:rPr>
              <a:t>Linear Layer : 2</a:t>
            </a:r>
            <a:endParaRPr lang="ko-KR" altLang="en-US" dirty="0">
              <a:ln>
                <a:solidFill>
                  <a:srgbClr val="00B0F0"/>
                </a:solidFill>
              </a:ln>
              <a:solidFill>
                <a:srgbClr val="00B0F0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5D09112-8933-4DF2-94F1-A0F464064E2F}"/>
              </a:ext>
            </a:extLst>
          </p:cNvPr>
          <p:cNvSpPr/>
          <p:nvPr/>
        </p:nvSpPr>
        <p:spPr>
          <a:xfrm>
            <a:off x="6685782" y="2417485"/>
            <a:ext cx="550621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 dirty="0" err="1">
                <a:solidFill>
                  <a:srgbClr val="00B0F0"/>
                </a:solidFill>
              </a:rPr>
              <a:t>S</a:t>
            </a:r>
            <a:r>
              <a:rPr lang="ko-KR" altLang="en-US" sz="1050" dirty="0">
                <a:solidFill>
                  <a:srgbClr val="00B0F0"/>
                </a:solidFill>
              </a:rPr>
              <a:t>. </a:t>
            </a:r>
            <a:r>
              <a:rPr lang="ko-KR" altLang="en-US" sz="1050" dirty="0" err="1">
                <a:solidFill>
                  <a:srgbClr val="00B0F0"/>
                </a:solidFill>
              </a:rPr>
              <a:t>Ren</a:t>
            </a:r>
            <a:r>
              <a:rPr lang="ko-KR" altLang="en-US" sz="1050" dirty="0">
                <a:solidFill>
                  <a:srgbClr val="00B0F0"/>
                </a:solidFill>
              </a:rPr>
              <a:t>, K. </a:t>
            </a:r>
            <a:r>
              <a:rPr lang="ko-KR" altLang="en-US" sz="1050" dirty="0" err="1">
                <a:solidFill>
                  <a:srgbClr val="00B0F0"/>
                </a:solidFill>
              </a:rPr>
              <a:t>He</a:t>
            </a:r>
            <a:r>
              <a:rPr lang="ko-KR" altLang="en-US" sz="1050" dirty="0">
                <a:solidFill>
                  <a:srgbClr val="00B0F0"/>
                </a:solidFill>
              </a:rPr>
              <a:t>, </a:t>
            </a:r>
            <a:r>
              <a:rPr lang="ko-KR" altLang="en-US" sz="1050" dirty="0" err="1">
                <a:solidFill>
                  <a:srgbClr val="00B0F0"/>
                </a:solidFill>
              </a:rPr>
              <a:t>R</a:t>
            </a:r>
            <a:r>
              <a:rPr lang="ko-KR" altLang="en-US" sz="1050" dirty="0">
                <a:solidFill>
                  <a:srgbClr val="00B0F0"/>
                </a:solidFill>
              </a:rPr>
              <a:t>. </a:t>
            </a:r>
            <a:r>
              <a:rPr lang="ko-KR" altLang="en-US" sz="1050" dirty="0" err="1">
                <a:solidFill>
                  <a:srgbClr val="00B0F0"/>
                </a:solidFill>
              </a:rPr>
              <a:t>B</a:t>
            </a:r>
            <a:r>
              <a:rPr lang="ko-KR" altLang="en-US" sz="1050" dirty="0">
                <a:solidFill>
                  <a:srgbClr val="00B0F0"/>
                </a:solidFill>
              </a:rPr>
              <a:t>. </a:t>
            </a:r>
            <a:r>
              <a:rPr lang="ko-KR" altLang="en-US" sz="1050" dirty="0" err="1">
                <a:solidFill>
                  <a:srgbClr val="00B0F0"/>
                </a:solidFill>
              </a:rPr>
              <a:t>Girshick</a:t>
            </a:r>
            <a:r>
              <a:rPr lang="ko-KR" altLang="en-US" sz="1050" dirty="0">
                <a:solidFill>
                  <a:srgbClr val="00B0F0"/>
                </a:solidFill>
              </a:rPr>
              <a:t>, </a:t>
            </a:r>
            <a:r>
              <a:rPr lang="ko-KR" altLang="en-US" sz="1050" dirty="0" err="1">
                <a:solidFill>
                  <a:srgbClr val="00B0F0"/>
                </a:solidFill>
              </a:rPr>
              <a:t>X</a:t>
            </a:r>
            <a:r>
              <a:rPr lang="ko-KR" altLang="en-US" sz="1050" dirty="0">
                <a:solidFill>
                  <a:srgbClr val="00B0F0"/>
                </a:solidFill>
              </a:rPr>
              <a:t>. </a:t>
            </a:r>
            <a:r>
              <a:rPr lang="ko-KR" altLang="en-US" sz="1050" dirty="0" err="1">
                <a:solidFill>
                  <a:srgbClr val="00B0F0"/>
                </a:solidFill>
              </a:rPr>
              <a:t>Zhang</a:t>
            </a:r>
            <a:r>
              <a:rPr lang="ko-KR" altLang="en-US" sz="1050" dirty="0">
                <a:solidFill>
                  <a:srgbClr val="00B0F0"/>
                </a:solidFill>
              </a:rPr>
              <a:t>, and </a:t>
            </a:r>
            <a:r>
              <a:rPr lang="ko-KR" altLang="en-US" sz="1050" dirty="0" err="1">
                <a:solidFill>
                  <a:srgbClr val="00B0F0"/>
                </a:solidFill>
              </a:rPr>
              <a:t>J</a:t>
            </a:r>
            <a:r>
              <a:rPr lang="ko-KR" altLang="en-US" sz="1050" dirty="0">
                <a:solidFill>
                  <a:srgbClr val="00B0F0"/>
                </a:solidFill>
              </a:rPr>
              <a:t>. Sun. </a:t>
            </a:r>
            <a:endParaRPr lang="en-US" altLang="ko-KR" sz="1050" dirty="0">
              <a:solidFill>
                <a:srgbClr val="00B0F0"/>
              </a:solidFill>
            </a:endParaRPr>
          </a:p>
          <a:p>
            <a:r>
              <a:rPr lang="ko-KR" altLang="en-US" sz="1050" dirty="0" err="1">
                <a:solidFill>
                  <a:srgbClr val="00B0F0"/>
                </a:solidFill>
              </a:rPr>
              <a:t>Object</a:t>
            </a:r>
            <a:r>
              <a:rPr lang="ko-KR" altLang="en-US" sz="1050" dirty="0">
                <a:solidFill>
                  <a:srgbClr val="00B0F0"/>
                </a:solidFill>
              </a:rPr>
              <a:t> </a:t>
            </a:r>
            <a:r>
              <a:rPr lang="ko-KR" altLang="en-US" sz="1050" dirty="0" err="1">
                <a:solidFill>
                  <a:srgbClr val="00B0F0"/>
                </a:solidFill>
              </a:rPr>
              <a:t>detection</a:t>
            </a:r>
            <a:r>
              <a:rPr lang="ko-KR" altLang="en-US" sz="1050" dirty="0">
                <a:solidFill>
                  <a:srgbClr val="00B0F0"/>
                </a:solidFill>
              </a:rPr>
              <a:t> </a:t>
            </a:r>
            <a:r>
              <a:rPr lang="ko-KR" altLang="en-US" sz="1050" dirty="0" err="1">
                <a:solidFill>
                  <a:srgbClr val="00B0F0"/>
                </a:solidFill>
              </a:rPr>
              <a:t>networks</a:t>
            </a:r>
            <a:r>
              <a:rPr lang="ko-KR" altLang="en-US" sz="1050" dirty="0">
                <a:solidFill>
                  <a:srgbClr val="00B0F0"/>
                </a:solidFill>
              </a:rPr>
              <a:t> </a:t>
            </a:r>
            <a:r>
              <a:rPr lang="ko-KR" altLang="en-US" sz="1050" dirty="0" err="1">
                <a:solidFill>
                  <a:srgbClr val="00B0F0"/>
                </a:solidFill>
              </a:rPr>
              <a:t>on</a:t>
            </a:r>
            <a:r>
              <a:rPr lang="ko-KR" altLang="en-US" sz="1050" dirty="0">
                <a:solidFill>
                  <a:srgbClr val="00B0F0"/>
                </a:solidFill>
              </a:rPr>
              <a:t> </a:t>
            </a:r>
            <a:r>
              <a:rPr lang="ko-KR" altLang="en-US" sz="1050" dirty="0" err="1">
                <a:solidFill>
                  <a:srgbClr val="00B0F0"/>
                </a:solidFill>
              </a:rPr>
              <a:t>convolutional</a:t>
            </a:r>
            <a:r>
              <a:rPr lang="ko-KR" altLang="en-US" sz="1050" dirty="0">
                <a:solidFill>
                  <a:srgbClr val="00B0F0"/>
                </a:solidFill>
              </a:rPr>
              <a:t> </a:t>
            </a:r>
            <a:r>
              <a:rPr lang="ko-KR" altLang="en-US" sz="1050" dirty="0" err="1">
                <a:solidFill>
                  <a:srgbClr val="00B0F0"/>
                </a:solidFill>
              </a:rPr>
              <a:t>feature</a:t>
            </a:r>
            <a:r>
              <a:rPr lang="ko-KR" altLang="en-US" sz="1050" dirty="0">
                <a:solidFill>
                  <a:srgbClr val="00B0F0"/>
                </a:solidFill>
              </a:rPr>
              <a:t> </a:t>
            </a:r>
            <a:r>
              <a:rPr lang="ko-KR" altLang="en-US" sz="1050" dirty="0" err="1">
                <a:solidFill>
                  <a:srgbClr val="00B0F0"/>
                </a:solidFill>
              </a:rPr>
              <a:t>maps</a:t>
            </a:r>
            <a:r>
              <a:rPr lang="ko-KR" altLang="en-US" sz="1050" dirty="0">
                <a:solidFill>
                  <a:srgbClr val="00B0F0"/>
                </a:solidFill>
              </a:rPr>
              <a:t>. </a:t>
            </a:r>
            <a:r>
              <a:rPr lang="ko-KR" altLang="en-US" sz="1050" dirty="0" err="1">
                <a:solidFill>
                  <a:srgbClr val="00B0F0"/>
                </a:solidFill>
              </a:rPr>
              <a:t>CoRR</a:t>
            </a:r>
            <a:r>
              <a:rPr lang="ko-KR" altLang="en-US" sz="1050" dirty="0">
                <a:solidFill>
                  <a:srgbClr val="00B0F0"/>
                </a:solidFill>
              </a:rPr>
              <a:t>, </a:t>
            </a:r>
            <a:r>
              <a:rPr lang="ko-KR" altLang="en-US" sz="1050" dirty="0" err="1">
                <a:solidFill>
                  <a:srgbClr val="00B0F0"/>
                </a:solidFill>
              </a:rPr>
              <a:t>abs</a:t>
            </a:r>
            <a:r>
              <a:rPr lang="ko-KR" altLang="en-US" sz="1050" dirty="0">
                <a:solidFill>
                  <a:srgbClr val="00B0F0"/>
                </a:solidFill>
              </a:rPr>
              <a:t>/1504.06066, 2015.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D0E063D-853B-4F10-8576-3A4570BE8D4C}"/>
              </a:ext>
            </a:extLst>
          </p:cNvPr>
          <p:cNvSpPr/>
          <p:nvPr/>
        </p:nvSpPr>
        <p:spPr>
          <a:xfrm>
            <a:off x="1226051" y="4051883"/>
            <a:ext cx="518839" cy="22650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A99991A-BEBF-4065-AC11-A728D76363CB}"/>
              </a:ext>
            </a:extLst>
          </p:cNvPr>
          <p:cNvSpPr/>
          <p:nvPr/>
        </p:nvSpPr>
        <p:spPr>
          <a:xfrm>
            <a:off x="1914727" y="4051883"/>
            <a:ext cx="518839" cy="21730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85D8A81-172A-476D-AAF1-2FCFD0339CAF}"/>
              </a:ext>
            </a:extLst>
          </p:cNvPr>
          <p:cNvSpPr/>
          <p:nvPr/>
        </p:nvSpPr>
        <p:spPr>
          <a:xfrm>
            <a:off x="2519311" y="4053282"/>
            <a:ext cx="518839" cy="49355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5E44D9B-C600-4FE1-88C2-97E4D20F0190}"/>
              </a:ext>
            </a:extLst>
          </p:cNvPr>
          <p:cNvSpPr/>
          <p:nvPr/>
        </p:nvSpPr>
        <p:spPr>
          <a:xfrm>
            <a:off x="3176859" y="4053282"/>
            <a:ext cx="667727" cy="49355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CC69EFC-C896-4775-8B1B-3394381CE105}"/>
              </a:ext>
            </a:extLst>
          </p:cNvPr>
          <p:cNvSpPr/>
          <p:nvPr/>
        </p:nvSpPr>
        <p:spPr>
          <a:xfrm>
            <a:off x="3860972" y="4051882"/>
            <a:ext cx="667721" cy="31878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39CAC142-F4EA-4B3B-9501-1388D3574C28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 flipH="1">
            <a:off x="1226050" y="1623270"/>
            <a:ext cx="1062951" cy="2541864"/>
          </a:xfrm>
          <a:prstGeom prst="bentConnector4">
            <a:avLst>
              <a:gd name="adj1" fmla="val -103585"/>
              <a:gd name="adj2" fmla="val 100083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9F370E2-5256-41AB-A5CF-F0F5DAF45AC9}"/>
              </a:ext>
            </a:extLst>
          </p:cNvPr>
          <p:cNvSpPr/>
          <p:nvPr/>
        </p:nvSpPr>
        <p:spPr>
          <a:xfrm>
            <a:off x="2482815" y="1476354"/>
            <a:ext cx="48708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00B0F0"/>
                </a:solidFill>
              </a:rPr>
              <a:t>Pretrain : ImageNet 1000-Classification dataset (224x224)</a:t>
            </a:r>
            <a:endParaRPr lang="ko-KR" altLang="en-US" sz="1400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BFC1B3C-136E-427F-91F2-46677DD3A037}"/>
              </a:ext>
            </a:extLst>
          </p:cNvPr>
          <p:cNvSpPr/>
          <p:nvPr/>
        </p:nvSpPr>
        <p:spPr>
          <a:xfrm>
            <a:off x="1057013" y="4018654"/>
            <a:ext cx="5201174" cy="77574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CB02E487-4EBD-49CF-8CDF-F34CF9C7837D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69250" y="1928069"/>
            <a:ext cx="1207515" cy="2504114"/>
          </a:xfrm>
          <a:prstGeom prst="bentConnector4">
            <a:avLst>
              <a:gd name="adj1" fmla="val -59920"/>
              <a:gd name="adj2" fmla="val 100167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A04A911-614C-48D8-9675-A80405021E7E}"/>
              </a:ext>
            </a:extLst>
          </p:cNvPr>
          <p:cNvSpPr/>
          <p:nvPr/>
        </p:nvSpPr>
        <p:spPr>
          <a:xfrm>
            <a:off x="2482815" y="1756559"/>
            <a:ext cx="44458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00B050"/>
                </a:solidFill>
              </a:rPr>
              <a:t>Fine-tuning : VOC dataset 2007 and 2012 (448x448)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797DF65-C1A8-43B3-B64D-F8D6C71567B0}"/>
              </a:ext>
            </a:extLst>
          </p:cNvPr>
          <p:cNvSpPr/>
          <p:nvPr/>
        </p:nvSpPr>
        <p:spPr>
          <a:xfrm>
            <a:off x="671119" y="2541864"/>
            <a:ext cx="241330" cy="1677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CB62E421-4086-406F-B7CE-C130FBF89F3E}"/>
              </a:ext>
            </a:extLst>
          </p:cNvPr>
          <p:cNvCxnSpPr>
            <a:cxnSpLocks/>
            <a:stCxn id="48" idx="0"/>
          </p:cNvCxnSpPr>
          <p:nvPr/>
        </p:nvCxnSpPr>
        <p:spPr>
          <a:xfrm rot="5400000" flipH="1" flipV="1">
            <a:off x="1379398" y="1644496"/>
            <a:ext cx="309754" cy="1484983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138D9068-4F35-4559-85A1-FB415C25979D}"/>
              </a:ext>
            </a:extLst>
          </p:cNvPr>
          <p:cNvSpPr/>
          <p:nvPr/>
        </p:nvSpPr>
        <p:spPr>
          <a:xfrm>
            <a:off x="2482815" y="2062365"/>
            <a:ext cx="18150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Detection : 448x448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2D94F5FB-19A6-4868-8DC4-3C054F82CE61}"/>
              </a:ext>
            </a:extLst>
          </p:cNvPr>
          <p:cNvCxnSpPr/>
          <p:nvPr/>
        </p:nvCxnSpPr>
        <p:spPr>
          <a:xfrm rot="16200000" flipH="1">
            <a:off x="5553511" y="4580388"/>
            <a:ext cx="1803634" cy="1065401"/>
          </a:xfrm>
          <a:prstGeom prst="bentConnector3">
            <a:avLst>
              <a:gd name="adj1" fmla="val 100233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5BAAC968-D44B-4BBF-A1CB-547C2FFBB6C4}"/>
              </a:ext>
            </a:extLst>
          </p:cNvPr>
          <p:cNvSpPr/>
          <p:nvPr/>
        </p:nvSpPr>
        <p:spPr>
          <a:xfrm>
            <a:off x="6959584" y="5776535"/>
            <a:ext cx="4308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Class probabilities (C = 20)</a:t>
            </a:r>
          </a:p>
          <a:p>
            <a:r>
              <a:rPr lang="en-US" altLang="ko-KR" sz="1400" dirty="0">
                <a:solidFill>
                  <a:srgbClr val="FF0000"/>
                </a:solidFill>
              </a:rPr>
              <a:t>Bounding box coordinates((</a:t>
            </a:r>
            <a:r>
              <a:rPr lang="en-US" altLang="ko-KR" sz="1400" dirty="0" err="1">
                <a:solidFill>
                  <a:srgbClr val="FF0000"/>
                </a:solidFill>
              </a:rPr>
              <a:t>x,y,w,h,c</a:t>
            </a:r>
            <a:r>
              <a:rPr lang="en-US" altLang="ko-KR" sz="1400" dirty="0">
                <a:solidFill>
                  <a:srgbClr val="FF0000"/>
                </a:solidFill>
              </a:rPr>
              <a:t>) = 5 x (B = 2))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729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 err="1">
                <a:solidFill>
                  <a:srgbClr val="00B0F0"/>
                </a:solidFill>
              </a:rPr>
              <a:t>Hyperparater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FEB069F-7DC8-4309-AD9D-2158F66D07F5}"/>
              </a:ext>
            </a:extLst>
          </p:cNvPr>
          <p:cNvSpPr/>
          <p:nvPr/>
        </p:nvSpPr>
        <p:spPr>
          <a:xfrm>
            <a:off x="543886" y="1643174"/>
            <a:ext cx="56276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00B0F0"/>
                </a:solidFill>
              </a:rPr>
              <a:t>Linear Activation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-&gt; leaky rectified linear activation</a:t>
            </a:r>
            <a:endParaRPr lang="ko-KR" altLang="en-US" sz="1400" dirty="0">
              <a:solidFill>
                <a:srgbClr val="00B0F0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9EE9CCA-9721-4C80-B4F8-FFA93525B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86" y="2295217"/>
            <a:ext cx="2486372" cy="666843"/>
          </a:xfrm>
          <a:prstGeom prst="rect">
            <a:avLst/>
          </a:prstGeom>
        </p:spPr>
      </p:pic>
      <p:pic>
        <p:nvPicPr>
          <p:cNvPr id="9218" name="Picture 2" descr="활성화 함수] Relu 및 파생 Relu : 네이버 블로그">
            <a:extLst>
              <a:ext uri="{FF2B5EF4-FFF2-40B4-BE49-F238E27FC236}">
                <a16:creationId xmlns:a16="http://schemas.microsoft.com/office/drawing/2014/main" id="{E480D809-724C-4B1A-8C91-7CF7EBE89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999" y="3238150"/>
            <a:ext cx="3331688" cy="1784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Sum of Squares - Definition, Formulas, Regression Analysis">
            <a:extLst>
              <a:ext uri="{FF2B5EF4-FFF2-40B4-BE49-F238E27FC236}">
                <a16:creationId xmlns:a16="http://schemas.microsoft.com/office/drawing/2014/main" id="{FA41F45F-7569-4407-AC3A-2B367A812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188" y="2295217"/>
            <a:ext cx="3398801" cy="1302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D3E5879-3E31-4081-9D9A-86FFEB28A14C}"/>
              </a:ext>
            </a:extLst>
          </p:cNvPr>
          <p:cNvSpPr/>
          <p:nvPr/>
        </p:nvSpPr>
        <p:spPr>
          <a:xfrm>
            <a:off x="5221188" y="1643174"/>
            <a:ext cx="56276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00B0F0"/>
                </a:solidFill>
              </a:rPr>
              <a:t>Loss Function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-&gt; Sum-Squared-Error</a:t>
            </a:r>
            <a:endParaRPr lang="ko-KR" altLang="en-US" sz="1400" dirty="0">
              <a:solidFill>
                <a:srgbClr val="00B0F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FB820BD-5E5C-4FF9-B81B-7FDFFB1D2D59}"/>
              </a:ext>
            </a:extLst>
          </p:cNvPr>
          <p:cNvSpPr/>
          <p:nvPr/>
        </p:nvSpPr>
        <p:spPr>
          <a:xfrm>
            <a:off x="5108196" y="3868782"/>
            <a:ext cx="562761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400" b="1" dirty="0">
                <a:solidFill>
                  <a:srgbClr val="00B0F0"/>
                </a:solidFill>
              </a:rPr>
              <a:t>Easy to optimize</a:t>
            </a:r>
          </a:p>
          <a:p>
            <a:pPr marL="342900" indent="-342900">
              <a:buAutoNum type="arabicPeriod"/>
            </a:pPr>
            <a:r>
              <a:rPr lang="en-US" altLang="ko-KR" sz="1400" b="1" dirty="0">
                <a:solidFill>
                  <a:srgbClr val="00B0F0"/>
                </a:solidFill>
              </a:rPr>
              <a:t>Weights localization equally with classification error</a:t>
            </a:r>
          </a:p>
          <a:p>
            <a:pPr marL="342900" indent="-342900">
              <a:buAutoNum type="arabicPeriod"/>
            </a:pPr>
            <a:r>
              <a:rPr lang="en-US" altLang="ko-KR" sz="1400" b="1" dirty="0">
                <a:solidFill>
                  <a:srgbClr val="00B0F0"/>
                </a:solidFill>
              </a:rPr>
              <a:t>Training diverge early on</a:t>
            </a:r>
          </a:p>
          <a:p>
            <a:r>
              <a:rPr lang="en-US" altLang="ko-KR" sz="1400" b="1" dirty="0">
                <a:solidFill>
                  <a:srgbClr val="00B0F0"/>
                </a:solidFill>
              </a:rPr>
              <a:t>    - Confidence score will be zero (not contain object)</a:t>
            </a:r>
          </a:p>
          <a:p>
            <a:r>
              <a:rPr lang="en-US" altLang="ko-KR" sz="1400" b="1" dirty="0">
                <a:solidFill>
                  <a:srgbClr val="00B0F0"/>
                </a:solidFill>
              </a:rPr>
              <a:t>    - Overpowering the gradient  (contain object)</a:t>
            </a:r>
          </a:p>
          <a:p>
            <a:r>
              <a:rPr lang="en-US" altLang="ko-KR" sz="1400" b="1" dirty="0">
                <a:solidFill>
                  <a:srgbClr val="00B0F0"/>
                </a:solidFill>
              </a:rPr>
              <a:t>4.   Weight errors in large box equally small box</a:t>
            </a:r>
            <a:endParaRPr lang="ko-KR" altLang="en-US" sz="1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069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 err="1">
                <a:solidFill>
                  <a:srgbClr val="00B0F0"/>
                </a:solidFill>
              </a:rPr>
              <a:t>Hyperparater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D3E5879-3E31-4081-9D9A-86FFEB28A14C}"/>
              </a:ext>
            </a:extLst>
          </p:cNvPr>
          <p:cNvSpPr/>
          <p:nvPr/>
        </p:nvSpPr>
        <p:spPr>
          <a:xfrm>
            <a:off x="543886" y="1294894"/>
            <a:ext cx="56276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00B0F0"/>
                </a:solidFill>
              </a:rPr>
              <a:t>Loss Function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3FB1A5-19F8-4CC3-B7AA-175C3B9D0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9" y="2009577"/>
            <a:ext cx="4201111" cy="283884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C10A09D-5624-4AB7-9E94-AE19FFB9C5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0639" y="2068299"/>
            <a:ext cx="752580" cy="35898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72807272-D42E-4D31-9E4D-5A1AEABEBEA4}"/>
              </a:ext>
            </a:extLst>
          </p:cNvPr>
          <p:cNvSpPr/>
          <p:nvPr/>
        </p:nvSpPr>
        <p:spPr>
          <a:xfrm>
            <a:off x="6693219" y="2147776"/>
            <a:ext cx="54066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00B0F0"/>
                </a:solidFill>
              </a:rPr>
              <a:t>Increase loss from bounding box coordinates predictions</a:t>
            </a:r>
          </a:p>
          <a:p>
            <a:r>
              <a:rPr lang="en-US" altLang="ko-KR" sz="1400" b="1" dirty="0">
                <a:solidFill>
                  <a:srgbClr val="00B0F0"/>
                </a:solidFill>
              </a:rPr>
              <a:t>Default = 5</a:t>
            </a:r>
            <a:endParaRPr lang="ko-KR" altLang="en-US" sz="1400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07B44AF6-129A-4150-A352-ECCD80C42E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639" y="2781817"/>
            <a:ext cx="676369" cy="447737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FDD39167-25F4-4B49-BE20-A388EB8FF405}"/>
              </a:ext>
            </a:extLst>
          </p:cNvPr>
          <p:cNvSpPr/>
          <p:nvPr/>
        </p:nvSpPr>
        <p:spPr>
          <a:xfrm>
            <a:off x="6693219" y="2851796"/>
            <a:ext cx="540663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00B0F0"/>
                </a:solidFill>
              </a:rPr>
              <a:t>Decrease loss from Confidence predictions that don’t</a:t>
            </a:r>
          </a:p>
          <a:p>
            <a:r>
              <a:rPr lang="en-US" altLang="ko-KR" sz="1400" b="1" dirty="0">
                <a:solidFill>
                  <a:srgbClr val="00B0F0"/>
                </a:solidFill>
              </a:rPr>
              <a:t>     contain objects for bounding boxes</a:t>
            </a:r>
          </a:p>
          <a:p>
            <a:r>
              <a:rPr lang="en-US" altLang="ko-KR" sz="1400" b="1" dirty="0">
                <a:solidFill>
                  <a:srgbClr val="00B0F0"/>
                </a:solidFill>
              </a:rPr>
              <a:t>Default = 0.5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88E31B0B-7829-436C-9787-914BF841DBFE}"/>
              </a:ext>
            </a:extLst>
          </p:cNvPr>
          <p:cNvSpPr/>
          <p:nvPr/>
        </p:nvSpPr>
        <p:spPr>
          <a:xfrm>
            <a:off x="2371060" y="2670996"/>
            <a:ext cx="861238" cy="380548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E6BC81F-4002-426E-987C-DBA6FF0474A8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801679" y="1756559"/>
            <a:ext cx="1068572" cy="914437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E03303D-3E01-474C-A538-E651D0DD909D}"/>
              </a:ext>
            </a:extLst>
          </p:cNvPr>
          <p:cNvSpPr/>
          <p:nvPr/>
        </p:nvSpPr>
        <p:spPr>
          <a:xfrm>
            <a:off x="3870251" y="1457512"/>
            <a:ext cx="41007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olidFill>
                  <a:srgbClr val="00B0F0"/>
                </a:solidFill>
              </a:rPr>
              <a:t>To solve the problem of equally reflecting weight errors</a:t>
            </a:r>
          </a:p>
          <a:p>
            <a:r>
              <a:rPr lang="en-US" altLang="ko-KR" sz="1200" dirty="0">
                <a:solidFill>
                  <a:srgbClr val="00B0F0"/>
                </a:solidFill>
              </a:rPr>
              <a:t> in large and small boxes</a:t>
            </a:r>
            <a:endParaRPr lang="ko-KR" altLang="en-US" sz="1200" dirty="0">
              <a:solidFill>
                <a:srgbClr val="00B0F0"/>
              </a:solidFill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8783CD7D-8C3F-4472-9B82-A50162AD6A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5901" y="4629216"/>
            <a:ext cx="485843" cy="61921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502A3CA7-A220-4CCB-979F-6A7FCC112E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35901" y="3826949"/>
            <a:ext cx="523948" cy="495369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272BE806-046A-48CF-AE13-EB55EF98A362}"/>
              </a:ext>
            </a:extLst>
          </p:cNvPr>
          <p:cNvSpPr/>
          <p:nvPr/>
        </p:nvSpPr>
        <p:spPr>
          <a:xfrm>
            <a:off x="6693218" y="3901576"/>
            <a:ext cx="54066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00B0F0"/>
                </a:solidFill>
              </a:rPr>
              <a:t>Objects appears in cell I</a:t>
            </a:r>
            <a:endParaRPr lang="ko-KR" altLang="en-US" sz="1400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E74A878-4AC6-4E16-AE42-6C025A6DB431}"/>
              </a:ext>
            </a:extLst>
          </p:cNvPr>
          <p:cNvSpPr/>
          <p:nvPr/>
        </p:nvSpPr>
        <p:spPr>
          <a:xfrm>
            <a:off x="6693218" y="4756972"/>
            <a:ext cx="54066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 err="1">
                <a:solidFill>
                  <a:srgbClr val="00B0F0"/>
                </a:solidFill>
              </a:rPr>
              <a:t>Jth</a:t>
            </a:r>
            <a:r>
              <a:rPr lang="en-US" altLang="ko-KR" sz="1400" b="1" dirty="0">
                <a:solidFill>
                  <a:srgbClr val="00B0F0"/>
                </a:solidFill>
              </a:rPr>
              <a:t> bounding box predictor in cell </a:t>
            </a:r>
            <a:r>
              <a:rPr lang="en-US" altLang="ko-KR" sz="1400" b="1" dirty="0" err="1">
                <a:solidFill>
                  <a:srgbClr val="00B0F0"/>
                </a:solidFill>
              </a:rPr>
              <a:t>i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20131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 err="1">
                <a:solidFill>
                  <a:srgbClr val="00B0F0"/>
                </a:solidFill>
              </a:rPr>
              <a:t>Hyperparater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4347FE-651C-4008-948D-BBC2ACC8CE2F}"/>
              </a:ext>
            </a:extLst>
          </p:cNvPr>
          <p:cNvSpPr/>
          <p:nvPr/>
        </p:nvSpPr>
        <p:spPr>
          <a:xfrm>
            <a:off x="610999" y="1302183"/>
            <a:ext cx="48708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00B0F0"/>
                </a:solidFill>
              </a:rPr>
              <a:t>Pretrain : ImageNet 1000-Classification dataset (224x224)</a:t>
            </a:r>
            <a:endParaRPr lang="ko-KR" altLang="en-US" sz="14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0A7B1F-A00B-424E-8EBF-3FA0E3C89A78}"/>
              </a:ext>
            </a:extLst>
          </p:cNvPr>
          <p:cNvSpPr/>
          <p:nvPr/>
        </p:nvSpPr>
        <p:spPr>
          <a:xfrm>
            <a:off x="610999" y="1582388"/>
            <a:ext cx="3594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00B050"/>
                </a:solidFill>
              </a:rPr>
              <a:t>Fine-tuning : VOC dataset 2007 and 2012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9386554-BD14-46CA-B7ED-4210DAEF9308}"/>
              </a:ext>
            </a:extLst>
          </p:cNvPr>
          <p:cNvSpPr/>
          <p:nvPr/>
        </p:nvSpPr>
        <p:spPr>
          <a:xfrm>
            <a:off x="610999" y="2206287"/>
            <a:ext cx="18150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Detection : 448x448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369A16AA-E723-4CCF-8CCF-261B1EF5E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9" y="2710565"/>
            <a:ext cx="6021961" cy="252669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E23DBAC-A885-410D-880B-F68C76448FE9}"/>
              </a:ext>
            </a:extLst>
          </p:cNvPr>
          <p:cNvSpPr/>
          <p:nvPr/>
        </p:nvSpPr>
        <p:spPr>
          <a:xfrm>
            <a:off x="3799114" y="4785452"/>
            <a:ext cx="642257" cy="21771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3C14853-6E04-47A8-8C41-BEFAF850629A}"/>
              </a:ext>
            </a:extLst>
          </p:cNvPr>
          <p:cNvSpPr/>
          <p:nvPr/>
        </p:nvSpPr>
        <p:spPr>
          <a:xfrm>
            <a:off x="4517571" y="4437110"/>
            <a:ext cx="1654629" cy="34834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0D30D16-BF7A-4023-B8BA-95A131779A48}"/>
              </a:ext>
            </a:extLst>
          </p:cNvPr>
          <p:cNvSpPr/>
          <p:nvPr/>
        </p:nvSpPr>
        <p:spPr>
          <a:xfrm>
            <a:off x="3799114" y="5511227"/>
            <a:ext cx="3339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Randomly initialized weighted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5245643-8243-4D9E-8CA7-9BC347DD1E56}"/>
              </a:ext>
            </a:extLst>
          </p:cNvPr>
          <p:cNvCxnSpPr/>
          <p:nvPr/>
        </p:nvCxnSpPr>
        <p:spPr>
          <a:xfrm>
            <a:off x="4517571" y="5003167"/>
            <a:ext cx="0" cy="50806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60EC618-BB02-44EE-A39C-47836E0C63DF}"/>
              </a:ext>
            </a:extLst>
          </p:cNvPr>
          <p:cNvSpPr/>
          <p:nvPr/>
        </p:nvSpPr>
        <p:spPr>
          <a:xfrm>
            <a:off x="610999" y="1890165"/>
            <a:ext cx="37494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7030A0"/>
                </a:solidFill>
              </a:rPr>
              <a:t>Test : VOC dataset 2012 (also include 2007)</a:t>
            </a:r>
            <a:endParaRPr lang="ko-KR" altLang="en-US" sz="1400" dirty="0">
              <a:solidFill>
                <a:srgbClr val="7030A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53F4475-1D72-41E7-8610-D5DC8BE5604D}"/>
              </a:ext>
            </a:extLst>
          </p:cNvPr>
          <p:cNvSpPr/>
          <p:nvPr/>
        </p:nvSpPr>
        <p:spPr>
          <a:xfrm>
            <a:off x="7321115" y="1440832"/>
            <a:ext cx="3016980" cy="4185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00B0F0"/>
                </a:solidFill>
              </a:rPr>
              <a:t>Epoch          = 135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Batch size     = 64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Momentum   = 0.9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Weight decay = 0.0005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Dropout        = 0.5</a:t>
            </a:r>
          </a:p>
          <a:p>
            <a:endParaRPr lang="en-US" altLang="ko-KR" sz="1400" dirty="0">
              <a:solidFill>
                <a:srgbClr val="00B0F0"/>
              </a:solidFill>
            </a:endParaRPr>
          </a:p>
          <a:p>
            <a:r>
              <a:rPr lang="en-US" altLang="ko-KR" sz="1400" b="1" dirty="0">
                <a:solidFill>
                  <a:srgbClr val="00B0F0"/>
                </a:solidFill>
              </a:rPr>
              <a:t>Learning Rate Schedule 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Default          = 0.001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~ 75 epochs   = 0.001 -&gt; 0.01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~ 105 epochs  = 0.001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~ 135 epochs  = 0.0001</a:t>
            </a:r>
          </a:p>
          <a:p>
            <a:endParaRPr lang="en-US" altLang="ko-KR" sz="1400" dirty="0">
              <a:solidFill>
                <a:srgbClr val="00B0F0"/>
              </a:solidFill>
            </a:endParaRPr>
          </a:p>
          <a:p>
            <a:r>
              <a:rPr lang="en-US" altLang="ko-KR" sz="1400" b="1" dirty="0">
                <a:solidFill>
                  <a:srgbClr val="00B0F0"/>
                </a:solidFill>
              </a:rPr>
              <a:t>Image Augmentation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Translations +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  scaling    = up to 20%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Random adjust 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  exposure/saturation  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                    = factor of 1.5 HSV</a:t>
            </a:r>
          </a:p>
          <a:p>
            <a:r>
              <a:rPr lang="en-US" altLang="ko-KR" sz="1400" dirty="0">
                <a:solidFill>
                  <a:srgbClr val="00B0F0"/>
                </a:solidFill>
              </a:rPr>
              <a:t>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61957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Inference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FF887D-D539-1385-5D41-AB8A2670BB43}"/>
              </a:ext>
            </a:extLst>
          </p:cNvPr>
          <p:cNvSpPr txBox="1"/>
          <p:nvPr/>
        </p:nvSpPr>
        <p:spPr>
          <a:xfrm>
            <a:off x="704674" y="1442906"/>
            <a:ext cx="101087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rgbClr val="00B0F0"/>
                </a:solidFill>
              </a:rPr>
              <a:t>Testing on PASCAL VOC, predict on 98 bounding boxes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rgbClr val="00B0F0"/>
                </a:solidFill>
              </a:rPr>
              <a:t>YOLO -&gt; Fast 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rgbClr val="00B0F0"/>
                </a:solidFill>
              </a:rPr>
              <a:t>Only requires a single network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rgbClr val="FF0000"/>
                </a:solidFill>
              </a:rPr>
              <a:t>Some large objects or objects near of the boarder of multiple cell</a:t>
            </a:r>
          </a:p>
          <a:p>
            <a:pPr marL="285750" indent="-285750">
              <a:buFontTx/>
              <a:buChar char="-"/>
            </a:pPr>
            <a:r>
              <a:rPr lang="en-US" altLang="ko-KR" b="1" dirty="0">
                <a:solidFill>
                  <a:srgbClr val="FF0000"/>
                </a:solidFill>
              </a:rPr>
              <a:t>Non-Maximal Suppression</a:t>
            </a: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C20B19B-9588-4DF6-B902-5403D7811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9" y="3257047"/>
            <a:ext cx="5820587" cy="3600953"/>
          </a:xfrm>
          <a:prstGeom prst="rect">
            <a:avLst/>
          </a:prstGeom>
        </p:spPr>
      </p:pic>
      <p:pic>
        <p:nvPicPr>
          <p:cNvPr id="8" name="Picture 2" descr="7 Object Detection with R-CNN, SSD, and YOLO - Deep Learning for Vision  Systems">
            <a:extLst>
              <a:ext uri="{FF2B5EF4-FFF2-40B4-BE49-F238E27FC236}">
                <a16:creationId xmlns:a16="http://schemas.microsoft.com/office/drawing/2014/main" id="{11502F16-5B96-4390-9E89-1EDFBDA8A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984" y="3963590"/>
            <a:ext cx="4503489" cy="2187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0339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Non-Maximal Suppression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9231A7C0-A83F-474E-9503-A14C062DAAC4}"/>
              </a:ext>
            </a:extLst>
          </p:cNvPr>
          <p:cNvSpPr/>
          <p:nvPr/>
        </p:nvSpPr>
        <p:spPr>
          <a:xfrm>
            <a:off x="610998" y="1570649"/>
            <a:ext cx="7668935" cy="31781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00B0F0"/>
                </a:solidFill>
              </a:rPr>
              <a:t>Execution process of  NMS </a:t>
            </a:r>
          </a:p>
          <a:p>
            <a:endParaRPr lang="en-US" altLang="ko-KR" b="1" dirty="0">
              <a:solidFill>
                <a:srgbClr val="00B0F0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rgbClr val="00B0F0"/>
                </a:solidFill>
              </a:rPr>
              <a:t>If “Confidence Score” less then threshold -&gt; remove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rgbClr val="00B0F0"/>
                </a:solidFill>
              </a:rPr>
              <a:t>Descending sort for “Confidence Score”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rgbClr val="00B0F0"/>
                </a:solidFill>
              </a:rPr>
              <a:t>Select the box with highest “Confidence Score”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rgbClr val="00B0F0"/>
                </a:solidFill>
              </a:rPr>
              <a:t>Compare the IOU this box with other boxes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rgbClr val="00B0F0"/>
                </a:solidFill>
              </a:rPr>
              <a:t>Remove the bounding boxes with IOU higher then threshold(0.5)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rgbClr val="00B0F0"/>
                </a:solidFill>
              </a:rPr>
              <a:t>Select the next box and Repeat 4-6</a:t>
            </a:r>
          </a:p>
        </p:txBody>
      </p:sp>
      <p:pic>
        <p:nvPicPr>
          <p:cNvPr id="10" name="Picture 2" descr="7 Object Detection with R-CNN, SSD, and YOLO - Deep Learning for Vision  Systems">
            <a:extLst>
              <a:ext uri="{FF2B5EF4-FFF2-40B4-BE49-F238E27FC236}">
                <a16:creationId xmlns:a16="http://schemas.microsoft.com/office/drawing/2014/main" id="{24C9995C-E4CD-475B-9812-2E85110B0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599" y="1696313"/>
            <a:ext cx="4503489" cy="2187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21DAB4E-0A5E-4F63-A593-D4EC967347EC}"/>
              </a:ext>
            </a:extLst>
          </p:cNvPr>
          <p:cNvSpPr/>
          <p:nvPr/>
        </p:nvSpPr>
        <p:spPr>
          <a:xfrm>
            <a:off x="610998" y="5102685"/>
            <a:ext cx="57740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rgbClr val="00B0F0"/>
                </a:solidFill>
              </a:rPr>
              <a:t>NMS adds 2-3% in </a:t>
            </a:r>
            <a:r>
              <a:rPr lang="en-US" altLang="ko-KR" dirty="0" err="1">
                <a:solidFill>
                  <a:srgbClr val="00B0F0"/>
                </a:solidFill>
              </a:rPr>
              <a:t>mAP</a:t>
            </a:r>
            <a:r>
              <a:rPr lang="en-US" altLang="ko-KR" dirty="0">
                <a:solidFill>
                  <a:srgbClr val="00B0F0"/>
                </a:solidFill>
              </a:rPr>
              <a:t> (Mean Average Precision)</a:t>
            </a:r>
          </a:p>
        </p:txBody>
      </p:sp>
    </p:spTree>
    <p:extLst>
      <p:ext uri="{BB962C8B-B14F-4D97-AF65-F5344CB8AC3E}">
        <p14:creationId xmlns:p14="http://schemas.microsoft.com/office/powerpoint/2010/main" val="278616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Computer Vision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al-Time Object Detection with YOLO | LatentView Analytics">
            <a:extLst>
              <a:ext uri="{FF2B5EF4-FFF2-40B4-BE49-F238E27FC236}">
                <a16:creationId xmlns:a16="http://schemas.microsoft.com/office/drawing/2014/main" id="{EB5FDA1F-49FB-45ED-88A5-F1E93278D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999" y="1337109"/>
            <a:ext cx="7800181" cy="3850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BF6AB18-98EE-4EF4-95E1-CEA3F1043674}"/>
              </a:ext>
            </a:extLst>
          </p:cNvPr>
          <p:cNvSpPr/>
          <p:nvPr/>
        </p:nvSpPr>
        <p:spPr>
          <a:xfrm>
            <a:off x="610999" y="5500462"/>
            <a:ext cx="55115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err="1">
                <a:solidFill>
                  <a:srgbClr val="00B0F0"/>
                </a:solidFill>
              </a:rPr>
              <a:t>Obejct</a:t>
            </a:r>
            <a:r>
              <a:rPr lang="en-US" altLang="ko-KR" sz="1400" dirty="0">
                <a:solidFill>
                  <a:srgbClr val="00B0F0"/>
                </a:solidFill>
              </a:rPr>
              <a:t> Detection -&gt; (Multi-Labeled) Classification + Localization </a:t>
            </a:r>
          </a:p>
        </p:txBody>
      </p:sp>
    </p:spTree>
    <p:extLst>
      <p:ext uri="{BB962C8B-B14F-4D97-AF65-F5344CB8AC3E}">
        <p14:creationId xmlns:p14="http://schemas.microsoft.com/office/powerpoint/2010/main" val="17962335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YOLO versus DPM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C3C210E-33BA-4834-87FB-0152F0896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013" y="1558958"/>
            <a:ext cx="3838623" cy="465048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B5DBE86-181B-4583-AFE3-2EFA3F955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43" y="1499918"/>
            <a:ext cx="3038899" cy="385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297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YOLO versus R-CNN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39444D3-BFE0-4210-B748-3CDFEDC58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405" y="1822102"/>
            <a:ext cx="7697274" cy="267689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04522F0-9390-43C7-8EFB-7AC7027C2C42}"/>
              </a:ext>
            </a:extLst>
          </p:cNvPr>
          <p:cNvSpPr/>
          <p:nvPr/>
        </p:nvSpPr>
        <p:spPr>
          <a:xfrm>
            <a:off x="1978405" y="4784751"/>
            <a:ext cx="1949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00B0F0"/>
                </a:solidFill>
              </a:rPr>
              <a:t>Selective Search</a:t>
            </a:r>
          </a:p>
        </p:txBody>
      </p:sp>
    </p:spTree>
    <p:extLst>
      <p:ext uri="{BB962C8B-B14F-4D97-AF65-F5344CB8AC3E}">
        <p14:creationId xmlns:p14="http://schemas.microsoft.com/office/powerpoint/2010/main" val="716661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YOLO versus Fast Detectors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04522F0-9390-43C7-8EFB-7AC7027C2C42}"/>
              </a:ext>
            </a:extLst>
          </p:cNvPr>
          <p:cNvSpPr/>
          <p:nvPr/>
        </p:nvSpPr>
        <p:spPr>
          <a:xfrm>
            <a:off x="610999" y="3477684"/>
            <a:ext cx="41969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rgbClr val="00B0F0"/>
                </a:solidFill>
              </a:rPr>
              <a:t>“HOG Computation” for speeding up the DPM</a:t>
            </a:r>
          </a:p>
        </p:txBody>
      </p:sp>
      <p:pic>
        <p:nvPicPr>
          <p:cNvPr id="15362" name="Picture 2" descr="Towards Closing the Energy Gap Between HOG and CNN Features for Embedded  Vision">
            <a:extLst>
              <a:ext uri="{FF2B5EF4-FFF2-40B4-BE49-F238E27FC236}">
                <a16:creationId xmlns:a16="http://schemas.microsoft.com/office/drawing/2014/main" id="{8E08749A-A227-450C-B59D-CD5FFDAFF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30" y="1703917"/>
            <a:ext cx="272415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60CF2DF-FB0D-4971-BA9B-BB6BD24E9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999" y="4101080"/>
            <a:ext cx="4153480" cy="263879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2BDECF3-F43C-4A29-9EE6-69495D400994}"/>
              </a:ext>
            </a:extLst>
          </p:cNvPr>
          <p:cNvSpPr/>
          <p:nvPr/>
        </p:nvSpPr>
        <p:spPr>
          <a:xfrm>
            <a:off x="5606643" y="3486365"/>
            <a:ext cx="493429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srgbClr val="00B0F0"/>
                </a:solidFill>
              </a:rPr>
              <a:t>Fast, Faster R-CNN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>
                <a:solidFill>
                  <a:srgbClr val="00B0F0"/>
                </a:solidFill>
              </a:rPr>
              <a:t>Using Neural Network instead Selective Search 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>
                <a:solidFill>
                  <a:srgbClr val="00B0F0"/>
                </a:solidFill>
              </a:rPr>
              <a:t>Sharing computation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16D1ED-7198-457D-BA19-1521EE1C59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3421" y="1538025"/>
            <a:ext cx="4648866" cy="18419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5AD4C5E-A10C-44F4-8B70-9282C4A90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3421" y="4610190"/>
            <a:ext cx="2039457" cy="127036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B708A86-17B1-4581-AD07-355452C3ACBE}"/>
              </a:ext>
            </a:extLst>
          </p:cNvPr>
          <p:cNvSpPr/>
          <p:nvPr/>
        </p:nvSpPr>
        <p:spPr>
          <a:xfrm>
            <a:off x="5606643" y="598872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dirty="0">
                <a:solidFill>
                  <a:srgbClr val="00B0F0"/>
                </a:solidFill>
              </a:rPr>
              <a:t>Robust Real-Time Face Detection</a:t>
            </a:r>
          </a:p>
        </p:txBody>
      </p:sp>
    </p:spTree>
    <p:extLst>
      <p:ext uri="{BB962C8B-B14F-4D97-AF65-F5344CB8AC3E}">
        <p14:creationId xmlns:p14="http://schemas.microsoft.com/office/powerpoint/2010/main" val="3671533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52275" y="276587"/>
            <a:ext cx="11905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00B0F0"/>
                </a:solidFill>
              </a:rPr>
              <a:t>Comparison to Other Real-Time Systems</a:t>
            </a:r>
            <a:endParaRPr lang="ko-KR" altLang="en-US" sz="40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033DA30-1E81-44C8-810F-A2C62F267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9" y="1404927"/>
            <a:ext cx="4153480" cy="263879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77348DF-88B3-4EC4-81ED-0102171D7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965" y="1571637"/>
            <a:ext cx="4277322" cy="23053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30F59F-B521-4762-8490-D5AD0ECCD9A6}"/>
              </a:ext>
            </a:extLst>
          </p:cNvPr>
          <p:cNvSpPr txBox="1"/>
          <p:nvPr/>
        </p:nvSpPr>
        <p:spPr>
          <a:xfrm>
            <a:off x="552275" y="4464173"/>
            <a:ext cx="10108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b="1" dirty="0">
                <a:solidFill>
                  <a:srgbClr val="00B0F0"/>
                </a:solidFill>
              </a:rPr>
              <a:t>FPS</a:t>
            </a:r>
            <a:r>
              <a:rPr lang="en-US" altLang="ko-KR" sz="1400" dirty="0">
                <a:solidFill>
                  <a:srgbClr val="00B0F0"/>
                </a:solidFill>
              </a:rPr>
              <a:t> mean Frame Rate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rgbClr val="00B0F0"/>
                </a:solidFill>
              </a:rPr>
              <a:t>GPU : TITAN X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E16725-1602-4760-81EF-DAD9EF621C70}"/>
              </a:ext>
            </a:extLst>
          </p:cNvPr>
          <p:cNvSpPr/>
          <p:nvPr/>
        </p:nvSpPr>
        <p:spPr>
          <a:xfrm>
            <a:off x="6384021" y="1996580"/>
            <a:ext cx="1043501" cy="20972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39A00C-5BCA-48DA-885C-24B0C593CF09}"/>
              </a:ext>
            </a:extLst>
          </p:cNvPr>
          <p:cNvSpPr/>
          <p:nvPr/>
        </p:nvSpPr>
        <p:spPr>
          <a:xfrm>
            <a:off x="8493154" y="1996579"/>
            <a:ext cx="1043501" cy="20972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A2BEBB-744C-4179-8571-FCEE8065D3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021" y="4464173"/>
            <a:ext cx="3296110" cy="8573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CDB4927-9CC9-41EF-8DD2-230A9EADCB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4021" y="5321543"/>
            <a:ext cx="3029373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771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Combining Fast R-CNN and YOLO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20238AC-628A-4F67-B18C-B79B01379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9" y="1200629"/>
            <a:ext cx="5940850" cy="2199796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91BF9140-D9F1-4BC3-8737-158810C7283C}"/>
              </a:ext>
            </a:extLst>
          </p:cNvPr>
          <p:cNvGrpSpPr/>
          <p:nvPr/>
        </p:nvGrpSpPr>
        <p:grpSpPr>
          <a:xfrm>
            <a:off x="610999" y="3524038"/>
            <a:ext cx="8602275" cy="3029373"/>
            <a:chOff x="610999" y="3524038"/>
            <a:chExt cx="8602275" cy="3029373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E4F7FDE-AC59-43F3-A375-097F8A22E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0999" y="3524038"/>
              <a:ext cx="8602275" cy="3029373"/>
            </a:xfrm>
            <a:prstGeom prst="rect">
              <a:avLst/>
            </a:prstGeom>
          </p:spPr>
        </p:pic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E9B4D6F0-48C3-4387-8462-F900A62E8D62}"/>
                </a:ext>
              </a:extLst>
            </p:cNvPr>
            <p:cNvGrpSpPr/>
            <p:nvPr/>
          </p:nvGrpSpPr>
          <p:grpSpPr>
            <a:xfrm>
              <a:off x="3914775" y="5829300"/>
              <a:ext cx="3867150" cy="112009"/>
              <a:chOff x="3914775" y="5829300"/>
              <a:chExt cx="3867150" cy="112009"/>
            </a:xfrm>
          </p:grpSpPr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690880D7-5381-4014-91B7-529FB2C07A70}"/>
                  </a:ext>
                </a:extLst>
              </p:cNvPr>
              <p:cNvSpPr/>
              <p:nvPr/>
            </p:nvSpPr>
            <p:spPr>
              <a:xfrm>
                <a:off x="3914775" y="5829300"/>
                <a:ext cx="314325" cy="112009"/>
              </a:xfrm>
              <a:prstGeom prst="roundRect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DDB7184F-8C13-413C-9B4F-CFEE19AC7BE8}"/>
                  </a:ext>
                </a:extLst>
              </p:cNvPr>
              <p:cNvSpPr/>
              <p:nvPr/>
            </p:nvSpPr>
            <p:spPr>
              <a:xfrm>
                <a:off x="7467600" y="5829300"/>
                <a:ext cx="314325" cy="112009"/>
              </a:xfrm>
              <a:prstGeom prst="roundRect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7D264AF7-5567-467D-81F3-66697FC27A10}"/>
                  </a:ext>
                </a:extLst>
              </p:cNvPr>
              <p:cNvSpPr/>
              <p:nvPr/>
            </p:nvSpPr>
            <p:spPr>
              <a:xfrm>
                <a:off x="5191125" y="5829300"/>
                <a:ext cx="314325" cy="112009"/>
              </a:xfrm>
              <a:prstGeom prst="roundRect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831247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Generalizability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4CDF0B0-DF13-4431-BA1F-7DFA2BDB4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000" y="1295102"/>
            <a:ext cx="7475726" cy="329638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88A6272-8A56-48B1-AD64-406580CBB6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999" y="4554357"/>
            <a:ext cx="9793067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3971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Generalizability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261E7982-666B-48CD-BBEA-37A8D12CA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9" y="1571366"/>
            <a:ext cx="7373379" cy="371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0834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Limitations of YOLO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7FD01CA-08DB-435B-9445-8AD3CE6F8D62}"/>
              </a:ext>
            </a:extLst>
          </p:cNvPr>
          <p:cNvSpPr/>
          <p:nvPr/>
        </p:nvSpPr>
        <p:spPr>
          <a:xfrm>
            <a:off x="610999" y="1889269"/>
            <a:ext cx="977457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rgbClr val="00B0F0"/>
                </a:solidFill>
              </a:rPr>
              <a:t> Since each grid cell only predicts number of B boxes and only have one class</a:t>
            </a:r>
          </a:p>
          <a:p>
            <a:pPr lvl="1"/>
            <a:r>
              <a:rPr lang="en-US" altLang="ko-KR" dirty="0">
                <a:solidFill>
                  <a:srgbClr val="00B0F0"/>
                </a:solidFill>
              </a:rPr>
              <a:t>-&gt; struggles with small objects that appear in groups</a:t>
            </a:r>
          </a:p>
          <a:p>
            <a:endParaRPr lang="en-US" altLang="ko-KR" dirty="0">
              <a:solidFill>
                <a:srgbClr val="00B0F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rgbClr val="00B0F0"/>
                </a:solidFill>
              </a:rPr>
              <a:t> model learns to predict bounding boxes</a:t>
            </a:r>
          </a:p>
          <a:p>
            <a:pPr lvl="1"/>
            <a:r>
              <a:rPr lang="en-US" altLang="ko-KR" dirty="0">
                <a:solidFill>
                  <a:srgbClr val="00B0F0"/>
                </a:solidFill>
              </a:rPr>
              <a:t>-&gt; struggles to generalize to objects in new or unusual aspect ratios or configurations</a:t>
            </a: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rgbClr val="00B0F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rgbClr val="00B0F0"/>
                </a:solidFill>
              </a:rPr>
              <a:t> Our loss function treats errors the same in small boxes versus large bounding boxes </a:t>
            </a:r>
          </a:p>
          <a:p>
            <a:r>
              <a:rPr lang="en-US" altLang="ko-KR" dirty="0">
                <a:solidFill>
                  <a:srgbClr val="00B0F0"/>
                </a:solidFill>
              </a:rPr>
              <a:t>      -&gt; incorrect error about localizations</a:t>
            </a: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rgbClr val="00B0F0"/>
              </a:solidFill>
            </a:endParaRPr>
          </a:p>
          <a:p>
            <a:pPr marL="742950" lvl="1" indent="-285750">
              <a:buFontTx/>
              <a:buChar char="-"/>
            </a:pPr>
            <a:endParaRPr lang="en-US" altLang="ko-KR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116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Conclusion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30F59F-B521-4762-8490-D5AD0ECCD9A6}"/>
              </a:ext>
            </a:extLst>
          </p:cNvPr>
          <p:cNvSpPr txBox="1"/>
          <p:nvPr/>
        </p:nvSpPr>
        <p:spPr>
          <a:xfrm>
            <a:off x="610999" y="1756559"/>
            <a:ext cx="7418576" cy="245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sz="2000" b="1" dirty="0">
                <a:solidFill>
                  <a:srgbClr val="00B0F0"/>
                </a:solidFill>
              </a:rPr>
              <a:t>YOLO is simple and fast (Unified detection)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sz="2000" b="1" dirty="0">
                <a:solidFill>
                  <a:srgbClr val="00B0F0"/>
                </a:solidFill>
              </a:rPr>
              <a:t>YOLO enables real-time detection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sz="2000" b="1" dirty="0">
                <a:solidFill>
                  <a:srgbClr val="00B0F0"/>
                </a:solidFill>
              </a:rPr>
              <a:t>YOLO generalizes well to new domains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endParaRPr lang="en-US" altLang="ko-KR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972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Object Detection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73EA2DB-4E76-4620-94A9-54E09D180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233" y="1756557"/>
            <a:ext cx="8703944" cy="395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42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Deformable parts models (DPM)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D2C4A6-104D-4F25-A445-5DD6D9C41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222" y="1567347"/>
            <a:ext cx="3838623" cy="465048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992BFE4-9B3E-4C72-8B66-6CE35D1546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43" y="1499918"/>
            <a:ext cx="3038899" cy="385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935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1114197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R-CNN</a:t>
            </a:r>
            <a:r>
              <a:rPr lang="en-US" altLang="ko-KR" sz="1400" dirty="0">
                <a:solidFill>
                  <a:srgbClr val="00B0F0"/>
                </a:solidFill>
              </a:rPr>
              <a:t>(Regions Based Convolutional Neural Networks)</a:t>
            </a:r>
            <a:endParaRPr lang="ko-KR" altLang="en-US" sz="20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EDC38F8-13FA-4A68-BAED-1E0CA62D2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405" y="1822102"/>
            <a:ext cx="7697274" cy="26768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38B607-E8F5-4B13-9CF4-EB772EFC7D59}"/>
              </a:ext>
            </a:extLst>
          </p:cNvPr>
          <p:cNvSpPr txBox="1"/>
          <p:nvPr/>
        </p:nvSpPr>
        <p:spPr>
          <a:xfrm>
            <a:off x="2701254" y="4484725"/>
            <a:ext cx="2147583" cy="36933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B0F0"/>
                </a:solidFill>
              </a:rPr>
              <a:t>Region proposals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E734AD-3A9F-4BDA-97E6-EE079F7F4F2F}"/>
              </a:ext>
            </a:extLst>
          </p:cNvPr>
          <p:cNvSpPr txBox="1"/>
          <p:nvPr/>
        </p:nvSpPr>
        <p:spPr>
          <a:xfrm>
            <a:off x="6494477" y="4484725"/>
            <a:ext cx="2456577" cy="36933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B0F0"/>
                </a:solidFill>
              </a:rPr>
              <a:t>Region Classification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424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Real-time object detection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DampPartialAfghanhound-mobile">
            <a:hlinkClick r:id="" action="ppaction://media"/>
            <a:extLst>
              <a:ext uri="{FF2B5EF4-FFF2-40B4-BE49-F238E27FC236}">
                <a16:creationId xmlns:a16="http://schemas.microsoft.com/office/drawing/2014/main" id="{105F5C75-0599-4086-9221-438E9AD81A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0999" y="1538445"/>
            <a:ext cx="5795660" cy="326005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4B8D797-1279-402A-9F02-0A2E1614BAF5}"/>
              </a:ext>
            </a:extLst>
          </p:cNvPr>
          <p:cNvSpPr/>
          <p:nvPr/>
        </p:nvSpPr>
        <p:spPr>
          <a:xfrm>
            <a:off x="6729106" y="1538445"/>
            <a:ext cx="520283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https://www.youtube.com/watch?v=MPU2HistivI</a:t>
            </a:r>
            <a:endParaRPr lang="en-US" altLang="ko-KR" dirty="0">
              <a:solidFill>
                <a:srgbClr val="00B0F0"/>
              </a:solidFill>
            </a:endParaRPr>
          </a:p>
          <a:p>
            <a:endParaRPr lang="en-US" altLang="ko-KR" dirty="0">
              <a:solidFill>
                <a:srgbClr val="00B0F0"/>
              </a:solidFill>
            </a:endParaRPr>
          </a:p>
          <a:p>
            <a:r>
              <a:rPr lang="ko-KR" altLang="en-US" dirty="0">
                <a:solidFill>
                  <a:srgbClr val="00B0F0"/>
                </a:solidFill>
              </a:rPr>
              <a:t>실시간 물체 탐지를 위해서는 </a:t>
            </a:r>
            <a:endParaRPr lang="en-US" altLang="ko-KR" dirty="0">
              <a:solidFill>
                <a:srgbClr val="00B0F0"/>
              </a:solidFill>
            </a:endParaRPr>
          </a:p>
          <a:p>
            <a:r>
              <a:rPr lang="ko-KR" altLang="en-US" dirty="0">
                <a:solidFill>
                  <a:srgbClr val="00B0F0"/>
                </a:solidFill>
              </a:rPr>
              <a:t>초당 </a:t>
            </a:r>
            <a:r>
              <a:rPr lang="en-US" altLang="ko-KR" dirty="0">
                <a:solidFill>
                  <a:srgbClr val="00B0F0"/>
                </a:solidFill>
              </a:rPr>
              <a:t>30</a:t>
            </a:r>
            <a:r>
              <a:rPr lang="ko-KR" altLang="en-US" dirty="0">
                <a:solidFill>
                  <a:srgbClr val="00B0F0"/>
                </a:solidFill>
              </a:rPr>
              <a:t>프레임</a:t>
            </a:r>
            <a:r>
              <a:rPr lang="en-US" altLang="ko-KR" dirty="0">
                <a:solidFill>
                  <a:srgbClr val="00B0F0"/>
                </a:solidFill>
              </a:rPr>
              <a:t>, 30FPS</a:t>
            </a:r>
            <a:r>
              <a:rPr lang="ko-KR" altLang="en-US" dirty="0">
                <a:solidFill>
                  <a:srgbClr val="00B0F0"/>
                </a:solidFill>
              </a:rPr>
              <a:t> 이상 나와야 한다고 한다</a:t>
            </a:r>
            <a:r>
              <a:rPr lang="en-US" altLang="ko-KR" dirty="0">
                <a:solidFill>
                  <a:srgbClr val="00B0F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0023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ImageNet &amp; PASCAL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Google &amp; DeepMind Researchers Revamp ImageNet | Synced">
            <a:extLst>
              <a:ext uri="{FF2B5EF4-FFF2-40B4-BE49-F238E27FC236}">
                <a16:creationId xmlns:a16="http://schemas.microsoft.com/office/drawing/2014/main" id="{603E7456-78FA-4EA9-90DF-EC69CACBC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999" y="1974673"/>
            <a:ext cx="5317300" cy="2278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FEB069F-7DC8-4309-AD9D-2158F66D07F5}"/>
              </a:ext>
            </a:extLst>
          </p:cNvPr>
          <p:cNvSpPr/>
          <p:nvPr/>
        </p:nvSpPr>
        <p:spPr>
          <a:xfrm>
            <a:off x="543886" y="4596935"/>
            <a:ext cx="253139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B0F0"/>
                </a:solidFill>
              </a:rPr>
              <a:t>ImageNet 2012 </a:t>
            </a:r>
          </a:p>
          <a:p>
            <a:r>
              <a:rPr lang="en-US" altLang="ko-KR" dirty="0">
                <a:solidFill>
                  <a:srgbClr val="00B0F0"/>
                </a:solidFill>
              </a:rPr>
              <a:t>Top-5 Accuracy : 88% </a:t>
            </a:r>
          </a:p>
          <a:p>
            <a:r>
              <a:rPr lang="en-US" altLang="ko-KR" dirty="0">
                <a:solidFill>
                  <a:srgbClr val="00B0F0"/>
                </a:solidFill>
              </a:rPr>
              <a:t>Class </a:t>
            </a:r>
            <a:r>
              <a:rPr lang="ko-KR" altLang="en-US" dirty="0">
                <a:solidFill>
                  <a:srgbClr val="00B0F0"/>
                </a:solidFill>
              </a:rPr>
              <a:t>수 </a:t>
            </a:r>
            <a:r>
              <a:rPr lang="en-US" altLang="ko-KR" dirty="0">
                <a:solidFill>
                  <a:srgbClr val="00B0F0"/>
                </a:solidFill>
              </a:rPr>
              <a:t>: 1000</a:t>
            </a:r>
            <a:endParaRPr lang="ko-KR" altLang="en-US" dirty="0">
              <a:solidFill>
                <a:srgbClr val="00B0F0"/>
              </a:solidFill>
            </a:endParaRPr>
          </a:p>
        </p:txBody>
      </p:sp>
      <p:pic>
        <p:nvPicPr>
          <p:cNvPr id="1026" name="Picture 2" descr="논문 요약27] [10] M. Everingham, L. Van Gool, C. K. Williams, J. Winn, and A.  Zisserman. The pascal visual object classes (voc) challenge. 88(2):303–  338, 2010. 8">
            <a:extLst>
              <a:ext uri="{FF2B5EF4-FFF2-40B4-BE49-F238E27FC236}">
                <a16:creationId xmlns:a16="http://schemas.microsoft.com/office/drawing/2014/main" id="{357E74A1-968C-48D4-8FB5-18AE9F239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612" y="1249959"/>
            <a:ext cx="4387675" cy="5548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2B81113-D4A7-4E15-B765-3E8CCFDD3A83}"/>
              </a:ext>
            </a:extLst>
          </p:cNvPr>
          <p:cNvSpPr/>
          <p:nvPr/>
        </p:nvSpPr>
        <p:spPr>
          <a:xfrm>
            <a:off x="610999" y="5736346"/>
            <a:ext cx="21211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B0F0"/>
                </a:solidFill>
              </a:rPr>
              <a:t>PASCAL VOC 2007</a:t>
            </a:r>
          </a:p>
          <a:p>
            <a:r>
              <a:rPr lang="en-US" altLang="ko-KR" dirty="0">
                <a:solidFill>
                  <a:srgbClr val="00B0F0"/>
                </a:solidFill>
              </a:rPr>
              <a:t>Class </a:t>
            </a:r>
            <a:r>
              <a:rPr lang="ko-KR" altLang="en-US" dirty="0">
                <a:solidFill>
                  <a:srgbClr val="00B0F0"/>
                </a:solidFill>
              </a:rPr>
              <a:t>수</a:t>
            </a:r>
            <a:r>
              <a:rPr lang="en-US" altLang="ko-KR" dirty="0">
                <a:solidFill>
                  <a:srgbClr val="00B0F0"/>
                </a:solidFill>
              </a:rPr>
              <a:t> : 20</a:t>
            </a:r>
            <a:endParaRPr lang="ko-KR" alt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490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YOLO – Unified Detection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34DE77D-9C6D-475A-999B-D84AF519A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510" y="1924642"/>
            <a:ext cx="8734893" cy="36649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AC52A5-B446-4865-93F0-326CE859A8F4}"/>
              </a:ext>
            </a:extLst>
          </p:cNvPr>
          <p:cNvSpPr txBox="1"/>
          <p:nvPr/>
        </p:nvSpPr>
        <p:spPr>
          <a:xfrm>
            <a:off x="4714191" y="1762799"/>
            <a:ext cx="2491530" cy="36933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B0F0"/>
                </a:solidFill>
              </a:rPr>
              <a:t>One-state Detector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721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62FA2ED-E79E-4144-824C-5BA3DAFB5038}"/>
              </a:ext>
            </a:extLst>
          </p:cNvPr>
          <p:cNvCxnSpPr/>
          <p:nvPr/>
        </p:nvCxnSpPr>
        <p:spPr>
          <a:xfrm>
            <a:off x="610999" y="977441"/>
            <a:ext cx="999128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1144B-556E-46A8-AC20-517F39654735}"/>
              </a:ext>
            </a:extLst>
          </p:cNvPr>
          <p:cNvSpPr txBox="1"/>
          <p:nvPr/>
        </p:nvSpPr>
        <p:spPr>
          <a:xfrm>
            <a:off x="543886" y="198324"/>
            <a:ext cx="91286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B0F0"/>
                </a:solidFill>
              </a:rPr>
              <a:t>YOLO – Unified Detection</a:t>
            </a:r>
            <a:endParaRPr lang="ko-KR" altLang="en-US" sz="4500" dirty="0">
              <a:solidFill>
                <a:srgbClr val="00B0F0"/>
              </a:solidFill>
            </a:endParaRPr>
          </a:p>
        </p:txBody>
      </p:sp>
      <p:pic>
        <p:nvPicPr>
          <p:cNvPr id="11" name="Picture 2" descr="한림대학교Hallym University - YouTube">
            <a:extLst>
              <a:ext uri="{FF2B5EF4-FFF2-40B4-BE49-F238E27FC236}">
                <a16:creationId xmlns:a16="http://schemas.microsoft.com/office/drawing/2014/main" id="{1A999C35-3AAE-4FDE-8420-551C2A1C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805" y="0"/>
            <a:ext cx="917196" cy="91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82D5B7-5AB3-4B32-AD17-4834D8347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99" y="1492442"/>
            <a:ext cx="8330822" cy="438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56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18496</TotalTime>
  <Words>765</Words>
  <Application>Microsoft Office PowerPoint</Application>
  <PresentationFormat>와이드스크린</PresentationFormat>
  <Paragraphs>148</Paragraphs>
  <Slides>28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1" baseType="lpstr">
      <vt:lpstr>맑은 고딕</vt:lpstr>
      <vt:lpstr>Arial</vt:lpstr>
      <vt:lpstr>Office 테마</vt:lpstr>
      <vt:lpstr>YOLO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hallym</dc:creator>
  <cp:lastModifiedBy>hallym</cp:lastModifiedBy>
  <cp:revision>110</cp:revision>
  <cp:lastPrinted>2022-06-23T08:04:52Z</cp:lastPrinted>
  <dcterms:created xsi:type="dcterms:W3CDTF">2022-06-21T06:21:24Z</dcterms:created>
  <dcterms:modified xsi:type="dcterms:W3CDTF">2022-07-11T15:22:52Z</dcterms:modified>
</cp:coreProperties>
</file>

<file path=docProps/thumbnail.jpeg>
</file>